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8"/>
  </p:notesMasterIdLst>
  <p:handoutMasterIdLst>
    <p:handoutMasterId r:id="rId39"/>
  </p:handoutMasterIdLst>
  <p:sldIdLst>
    <p:sldId id="256" r:id="rId4"/>
    <p:sldId id="344" r:id="rId5"/>
    <p:sldId id="340" r:id="rId6"/>
    <p:sldId id="308" r:id="rId7"/>
    <p:sldId id="331" r:id="rId8"/>
    <p:sldId id="332" r:id="rId9"/>
    <p:sldId id="334" r:id="rId10"/>
    <p:sldId id="335" r:id="rId11"/>
    <p:sldId id="343" r:id="rId12"/>
    <p:sldId id="266" r:id="rId13"/>
    <p:sldId id="267" r:id="rId14"/>
    <p:sldId id="310" r:id="rId15"/>
    <p:sldId id="269" r:id="rId16"/>
    <p:sldId id="268" r:id="rId17"/>
    <p:sldId id="355" r:id="rId18"/>
    <p:sldId id="271" r:id="rId19"/>
    <p:sldId id="272" r:id="rId20"/>
    <p:sldId id="275" r:id="rId21"/>
    <p:sldId id="326" r:id="rId22"/>
    <p:sldId id="351" r:id="rId23"/>
    <p:sldId id="352" r:id="rId24"/>
    <p:sldId id="353" r:id="rId25"/>
    <p:sldId id="354" r:id="rId26"/>
    <p:sldId id="313" r:id="rId27"/>
    <p:sldId id="314" r:id="rId28"/>
    <p:sldId id="286" r:id="rId29"/>
    <p:sldId id="328" r:id="rId30"/>
    <p:sldId id="329" r:id="rId31"/>
    <p:sldId id="345" r:id="rId32"/>
    <p:sldId id="346" r:id="rId33"/>
    <p:sldId id="347" r:id="rId34"/>
    <p:sldId id="349" r:id="rId35"/>
    <p:sldId id="356" r:id="rId36"/>
    <p:sldId id="289" r:id="rId37"/>
  </p:sldIdLst>
  <p:sldSz cx="9144000" cy="6858000" type="screen4x3"/>
  <p:notesSz cx="6858000" cy="98742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9" autoAdjust="0"/>
    <p:restoredTop sz="94660"/>
  </p:normalViewPr>
  <p:slideViewPr>
    <p:cSldViewPr>
      <p:cViewPr varScale="1">
        <p:scale>
          <a:sx n="69" d="100"/>
          <a:sy n="69" d="100"/>
        </p:scale>
        <p:origin x="7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371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5" y="1"/>
            <a:ext cx="2971800" cy="49371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67A6CDC1-9356-41BF-8CBC-516FF47F53D6}" type="datetimeFigureOut">
              <a:rPr lang="nl-NL" smtClean="0"/>
              <a:t>18-4-2019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5" y="9378824"/>
            <a:ext cx="2971800" cy="49371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91D09D32-276D-4A52-853A-CDB787A3EC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4871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547" cy="494266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3853" y="0"/>
            <a:ext cx="2972547" cy="494266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4C909953-C4BB-4CA1-A483-A44A389CBC6B}" type="datetimeFigureOut">
              <a:rPr lang="nl-NL" smtClean="0"/>
              <a:t>18-4-2019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481" y="4689993"/>
            <a:ext cx="5487041" cy="4443649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378407"/>
            <a:ext cx="2972547" cy="494265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3853" y="9378407"/>
            <a:ext cx="2972547" cy="494265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048A6A70-5FDB-4268-BD19-5B4A4537FA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3526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B14D6-A114-4895-A343-5BE5C38ABE8B}" type="slidenum">
              <a:rPr lang="nl-NL" smtClean="0">
                <a:solidFill>
                  <a:prstClr val="black"/>
                </a:solidFill>
              </a:rPr>
              <a:pPr/>
              <a:t>23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06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A8AD-7AC8-40E6-95EF-FB1AD9C31564}" type="datetimeFigureOut">
              <a:rPr lang="nl-NL" smtClean="0"/>
              <a:t>18-4-2019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6997-E9C7-4AE5-AFD8-6857ACB9C1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73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A8AD-7AC8-40E6-95EF-FB1AD9C31564}" type="datetimeFigureOut">
              <a:rPr lang="nl-NL" smtClean="0"/>
              <a:t>18-4-2019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6997-E9C7-4AE5-AFD8-6857ACB9C1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0815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A8AD-7AC8-40E6-95EF-FB1AD9C31564}" type="datetimeFigureOut">
              <a:rPr lang="nl-NL" smtClean="0"/>
              <a:t>18-4-2019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6997-E9C7-4AE5-AFD8-6857ACB9C1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8181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A8AD-7AC8-40E6-95EF-FB1AD9C3156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18-4-2019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6997-E9C7-4AE5-AFD8-6857ACB9C16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86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A8AD-7AC8-40E6-95EF-FB1AD9C3156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18-4-2019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6997-E9C7-4AE5-AFD8-6857ACB9C16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85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A8AD-7AC8-40E6-95EF-FB1AD9C3156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18-4-2019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6997-E9C7-4AE5-AFD8-6857ACB9C16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47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A8AD-7AC8-40E6-95EF-FB1AD9C3156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18-4-2019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6997-E9C7-4AE5-AFD8-6857ACB9C16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68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A8AD-7AC8-40E6-95EF-FB1AD9C3156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18-4-2019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6997-E9C7-4AE5-AFD8-6857ACB9C16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2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A8AD-7AC8-40E6-95EF-FB1AD9C3156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18-4-2019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6997-E9C7-4AE5-AFD8-6857ACB9C16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7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A8AD-7AC8-40E6-95EF-FB1AD9C3156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18-4-2019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6997-E9C7-4AE5-AFD8-6857ACB9C16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11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A8AD-7AC8-40E6-95EF-FB1AD9C3156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18-4-2019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6997-E9C7-4AE5-AFD8-6857ACB9C16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4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A8AD-7AC8-40E6-95EF-FB1AD9C31564}" type="datetimeFigureOut">
              <a:rPr lang="nl-NL" smtClean="0"/>
              <a:t>18-4-2019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6997-E9C7-4AE5-AFD8-6857ACB9C1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0771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A8AD-7AC8-40E6-95EF-FB1AD9C3156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18-4-2019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6997-E9C7-4AE5-AFD8-6857ACB9C16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97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A8AD-7AC8-40E6-95EF-FB1AD9C3156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18-4-2019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6997-E9C7-4AE5-AFD8-6857ACB9C16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56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A8AD-7AC8-40E6-95EF-FB1AD9C3156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18-4-2019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6997-E9C7-4AE5-AFD8-6857ACB9C16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42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08"/>
          <a:stretch/>
        </p:blipFill>
        <p:spPr>
          <a:xfrm>
            <a:off x="0" y="3423101"/>
            <a:ext cx="4572000" cy="3442156"/>
          </a:xfrm>
          <a:prstGeom prst="rect">
            <a:avLst/>
          </a:prstGeom>
        </p:spPr>
      </p:pic>
      <p:pic>
        <p:nvPicPr>
          <p:cNvPr id="5" name="Afbeelding 8" descr="BBN Powerpoint_VPlaa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7" descr="BrandweerNoord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346075"/>
            <a:ext cx="22653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278466" y="2146737"/>
            <a:ext cx="7408333" cy="213888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6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itel 1"/>
          <p:cNvSpPr>
            <a:spLocks noGrp="1"/>
          </p:cNvSpPr>
          <p:nvPr>
            <p:ph type="title"/>
          </p:nvPr>
        </p:nvSpPr>
        <p:spPr>
          <a:xfrm>
            <a:off x="1278466" y="1210737"/>
            <a:ext cx="7408334" cy="93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5BE1F-9ECB-4BDC-9A7D-085AD70542BB}" type="datetime1">
              <a:rPr lang="nl-NL"/>
              <a:pPr/>
              <a:t>18-4-2019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548B9-5C25-461D-8EEF-6365425F6D2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342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78467" y="2146737"/>
            <a:ext cx="7408332" cy="3979426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titel 1"/>
          <p:cNvSpPr>
            <a:spLocks noGrp="1"/>
          </p:cNvSpPr>
          <p:nvPr>
            <p:ph type="title"/>
          </p:nvPr>
        </p:nvSpPr>
        <p:spPr>
          <a:xfrm>
            <a:off x="1278467" y="1210737"/>
            <a:ext cx="7408333" cy="93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C5D5D0-E565-4472-AD9B-599BCEF9322F}" type="datetime1">
              <a:rPr lang="nl-NL"/>
              <a:pPr/>
              <a:t>18-4-2019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840BF-5682-43B3-81D0-5B2DFF632AC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895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78467" y="2146737"/>
            <a:ext cx="7408333" cy="369993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ijdelijke aanduiding voor titel 1"/>
          <p:cNvSpPr>
            <a:spLocks noGrp="1"/>
          </p:cNvSpPr>
          <p:nvPr>
            <p:ph type="title"/>
          </p:nvPr>
        </p:nvSpPr>
        <p:spPr>
          <a:xfrm>
            <a:off x="1278467" y="1210737"/>
            <a:ext cx="7408333" cy="93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C40260-EA1B-4D66-8B96-335A65C246FA}" type="datetime1">
              <a:rPr lang="nl-NL"/>
              <a:pPr/>
              <a:t>18-4-2019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2CBDB-0D79-49FA-B503-8AE5D70A5D4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0046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8" descr="BBN Powerpoint_BP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30" descr="BrandweerNoor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346075"/>
            <a:ext cx="22653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jdelijke aanduiding voor inhoud 2"/>
          <p:cNvSpPr>
            <a:spLocks noGrp="1"/>
          </p:cNvSpPr>
          <p:nvPr>
            <p:ph idx="1"/>
          </p:nvPr>
        </p:nvSpPr>
        <p:spPr>
          <a:xfrm>
            <a:off x="1278466" y="2146737"/>
            <a:ext cx="7408333" cy="369993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7" name="Tijdelijke aanduiding voor titel 1"/>
          <p:cNvSpPr>
            <a:spLocks noGrp="1"/>
          </p:cNvSpPr>
          <p:nvPr>
            <p:ph type="title"/>
          </p:nvPr>
        </p:nvSpPr>
        <p:spPr>
          <a:xfrm>
            <a:off x="1278467" y="1210737"/>
            <a:ext cx="7408333" cy="93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99156-04F8-4760-ACBE-84CE343FDFAC}" type="datetime1">
              <a:rPr lang="nl-NL"/>
              <a:pPr/>
              <a:t>18-4-2019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556D4-149D-4675-8620-8F065D362DC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8196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78467" y="2146737"/>
            <a:ext cx="3600000" cy="377242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96931" y="2146737"/>
            <a:ext cx="3600000" cy="377242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>
          <a:xfrm>
            <a:off x="1278467" y="1210737"/>
            <a:ext cx="7408333" cy="93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F22B6B-A92D-4405-83F5-0FAAF048D17C}" type="datetime1">
              <a:rPr lang="nl-NL"/>
              <a:pPr/>
              <a:t>18-4-2019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3DFE0-38A3-48C6-8136-4341283637B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813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8" descr="BBN Powerpoint_BP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30" descr="BrandweerNoor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346075"/>
            <a:ext cx="22653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jdelijke aanduiding voor titel 1"/>
          <p:cNvSpPr>
            <a:spLocks noGrp="1"/>
          </p:cNvSpPr>
          <p:nvPr>
            <p:ph type="title"/>
          </p:nvPr>
        </p:nvSpPr>
        <p:spPr>
          <a:xfrm>
            <a:off x="1278467" y="1210737"/>
            <a:ext cx="7408333" cy="93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78466" y="2146737"/>
            <a:ext cx="359145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0"/>
          </p:nvPr>
        </p:nvSpPr>
        <p:spPr>
          <a:xfrm>
            <a:off x="1278467" y="2786499"/>
            <a:ext cx="3591455" cy="321256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5080000" y="2146737"/>
            <a:ext cx="36068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5080000" y="2786499"/>
            <a:ext cx="3606800" cy="321256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42212F6A-CB4B-4A6E-8705-165D2EE07AD0}" type="datetime1">
              <a:rPr lang="nl-NL"/>
              <a:pPr/>
              <a:t>18-4-2019</a:t>
            </a:fld>
            <a:endParaRPr lang="nl-NL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7BAC5128-7A12-447A-B2C1-8A8506680B3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3346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8467" y="1435100"/>
            <a:ext cx="2187046" cy="75776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278467" y="2192867"/>
            <a:ext cx="2187046" cy="3933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240352-17A3-44A2-AAA7-0C0D72996989}" type="datetime1">
              <a:rPr lang="nl-NL"/>
              <a:pPr/>
              <a:t>18-4-2019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DF7D3-1532-4D56-A40D-948DC0853BC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900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A8AD-7AC8-40E6-95EF-FB1AD9C31564}" type="datetimeFigureOut">
              <a:rPr lang="nl-NL" smtClean="0"/>
              <a:t>18-4-2019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6997-E9C7-4AE5-AFD8-6857ACB9C1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0231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0400" y="5215465"/>
            <a:ext cx="5486400" cy="42280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200400" y="1380066"/>
            <a:ext cx="5486400" cy="3725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200400" y="5638271"/>
            <a:ext cx="548640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F5F3DC-E339-4069-A5B6-05A0C4314D92}" type="datetime1">
              <a:rPr lang="nl-NL"/>
              <a:pPr/>
              <a:t>18-4-2019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FA920-456E-4579-99CE-FE9CA8F99C1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959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A8AD-7AC8-40E6-95EF-FB1AD9C31564}" type="datetimeFigureOut">
              <a:rPr lang="nl-NL" smtClean="0"/>
              <a:t>18-4-2019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6997-E9C7-4AE5-AFD8-6857ACB9C1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70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A8AD-7AC8-40E6-95EF-FB1AD9C31564}" type="datetimeFigureOut">
              <a:rPr lang="nl-NL" smtClean="0"/>
              <a:t>18-4-2019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6997-E9C7-4AE5-AFD8-6857ACB9C1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45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A8AD-7AC8-40E6-95EF-FB1AD9C31564}" type="datetimeFigureOut">
              <a:rPr lang="nl-NL" smtClean="0"/>
              <a:t>18-4-2019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6997-E9C7-4AE5-AFD8-6857ACB9C1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316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A8AD-7AC8-40E6-95EF-FB1AD9C31564}" type="datetimeFigureOut">
              <a:rPr lang="nl-NL" smtClean="0"/>
              <a:t>18-4-2019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6997-E9C7-4AE5-AFD8-6857ACB9C1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033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A8AD-7AC8-40E6-95EF-FB1AD9C31564}" type="datetimeFigureOut">
              <a:rPr lang="nl-NL" smtClean="0"/>
              <a:t>18-4-2019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6997-E9C7-4AE5-AFD8-6857ACB9C1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4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A8AD-7AC8-40E6-95EF-FB1AD9C31564}" type="datetimeFigureOut">
              <a:rPr lang="nl-NL" smtClean="0"/>
              <a:t>18-4-2019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6997-E9C7-4AE5-AFD8-6857ACB9C1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816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BA8AD-7AC8-40E6-95EF-FB1AD9C31564}" type="datetimeFigureOut">
              <a:rPr lang="nl-NL" smtClean="0"/>
              <a:t>18-4-2019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F6997-E9C7-4AE5-AFD8-6857ACB9C1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76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BA8AD-7AC8-40E6-95EF-FB1AD9C3156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18-4-2019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F6997-E9C7-4AE5-AFD8-6857ACB9C16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5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6" descr="BBN Powerpoint_BP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277938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4CAA415-D3B6-4DC2-BFD0-19545EFA522D}" type="datetime1">
              <a:rPr lang="nl-NL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18-4-2019</a:t>
            </a:fld>
            <a:endParaRPr lang="nl-NL">
              <a:ea typeface="ＭＳ Ｐゴシック" charset="-128"/>
            </a:endParaRPr>
          </a:p>
        </p:txBody>
      </p:sp>
      <p:sp>
        <p:nvSpPr>
          <p:cNvPr id="1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530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66F287C-2959-4E04-8485-5394048E484D}" type="slidenum">
              <a:rPr lang="nl-NL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>
              <a:ea typeface="ＭＳ Ｐゴシック" charset="-128"/>
            </a:endParaRPr>
          </a:p>
        </p:txBody>
      </p:sp>
      <p:sp>
        <p:nvSpPr>
          <p:cNvPr id="103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277938" y="1211263"/>
            <a:ext cx="74088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</a:t>
            </a:r>
          </a:p>
        </p:txBody>
      </p:sp>
      <p:pic>
        <p:nvPicPr>
          <p:cNvPr id="1031" name="Afbeelding 30" descr="BrandweerNoord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346075"/>
            <a:ext cx="22653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E:\_Brandweer\ROOKMELDER TEAM\logo_brandwondenstichting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215697"/>
            <a:ext cx="749300" cy="50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30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tccv.nl/" TargetMode="External"/><Relationship Id="rId2" Type="http://schemas.openxmlformats.org/officeDocument/2006/relationships/hyperlink" Target="http://www.politiekeurmerk.nl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oyeurfabriek.nl/" TargetMode="External"/><Relationship Id="rId13" Type="http://schemas.openxmlformats.org/officeDocument/2006/relationships/hyperlink" Target="http://www.alzheimer-nederland.nl/" TargetMode="External"/><Relationship Id="rId18" Type="http://schemas.openxmlformats.org/officeDocument/2006/relationships/hyperlink" Target="http://www.handigbijdementie.nl/" TargetMode="External"/><Relationship Id="rId3" Type="http://schemas.openxmlformats.org/officeDocument/2006/relationships/hyperlink" Target="https://www.politie.nl/themas/senioren-en-veiligheid.html" TargetMode="External"/><Relationship Id="rId21" Type="http://schemas.openxmlformats.org/officeDocument/2006/relationships/hyperlink" Target="http://www.vbob.nl/" TargetMode="External"/><Relationship Id="rId7" Type="http://schemas.openxmlformats.org/officeDocument/2006/relationships/hyperlink" Target="http://www.upstairs.com/" TargetMode="External"/><Relationship Id="rId12" Type="http://schemas.openxmlformats.org/officeDocument/2006/relationships/hyperlink" Target="http://www.brandwondenstichting.nl/nieuws/rookmelderteam-staat-u-klaar/" TargetMode="External"/><Relationship Id="rId17" Type="http://schemas.openxmlformats.org/officeDocument/2006/relationships/hyperlink" Target="http://www.thuiswonenmetdementie.nl/" TargetMode="External"/><Relationship Id="rId25" Type="http://schemas.openxmlformats.org/officeDocument/2006/relationships/hyperlink" Target="http://www.pvge.nl/" TargetMode="External"/><Relationship Id="rId2" Type="http://schemas.openxmlformats.org/officeDocument/2006/relationships/hyperlink" Target="http://www.wuzzialert.com/index.php/nl-home" TargetMode="External"/><Relationship Id="rId16" Type="http://schemas.openxmlformats.org/officeDocument/2006/relationships/hyperlink" Target="http://www.moderne-dementiezorg.nl/" TargetMode="External"/><Relationship Id="rId20" Type="http://schemas.openxmlformats.org/officeDocument/2006/relationships/hyperlink" Target="http://www.pasaan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kpaal.nl/" TargetMode="External"/><Relationship Id="rId11" Type="http://schemas.openxmlformats.org/officeDocument/2006/relationships/hyperlink" Target="http://www.bna.nl/over-bna/" TargetMode="External"/><Relationship Id="rId24" Type="http://schemas.openxmlformats.org/officeDocument/2006/relationships/hyperlink" Target="http://www.nomb.nl/" TargetMode="External"/><Relationship Id="rId5" Type="http://schemas.openxmlformats.org/officeDocument/2006/relationships/hyperlink" Target="http://www.pcmweb.nl/nieuws/tomtom-lanceert-gratis-wandelnavigatie-app.html" TargetMode="External"/><Relationship Id="rId15" Type="http://schemas.openxmlformats.org/officeDocument/2006/relationships/hyperlink" Target="http://www.geheugenwinkeltilburg.nl/" TargetMode="External"/><Relationship Id="rId23" Type="http://schemas.openxmlformats.org/officeDocument/2006/relationships/hyperlink" Target="http://www.pcob.nl/" TargetMode="External"/><Relationship Id="rId10" Type="http://schemas.openxmlformats.org/officeDocument/2006/relationships/hyperlink" Target="http://www.vacpuntwonen.nl/" TargetMode="External"/><Relationship Id="rId19" Type="http://schemas.openxmlformats.org/officeDocument/2006/relationships/hyperlink" Target="http://www.anderszorgen.nl/" TargetMode="External"/><Relationship Id="rId4" Type="http://schemas.openxmlformats.org/officeDocument/2006/relationships/hyperlink" Target="http://www.platform31.nl/publicaties/comfortabel-wonen-met-dementie" TargetMode="External"/><Relationship Id="rId9" Type="http://schemas.openxmlformats.org/officeDocument/2006/relationships/hyperlink" Target="http://www.woonkeur-skw.nl/" TargetMode="External"/><Relationship Id="rId14" Type="http://schemas.openxmlformats.org/officeDocument/2006/relationships/hyperlink" Target="http://www.thuiswonenmetdementie.nl" TargetMode="External"/><Relationship Id="rId22" Type="http://schemas.openxmlformats.org/officeDocument/2006/relationships/hyperlink" Target="http://www.kbo-brabant.nl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sz="6000" dirty="0">
                <a:solidFill>
                  <a:schemeClr val="accent2">
                    <a:lumMod val="50000"/>
                  </a:schemeClr>
                </a:solidFill>
              </a:rPr>
              <a:t>Informatiebijeenkomst</a:t>
            </a:r>
            <a:br>
              <a:rPr lang="nl-NL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2900" dirty="0">
                <a:solidFill>
                  <a:schemeClr val="accent2">
                    <a:lumMod val="50000"/>
                  </a:schemeClr>
                </a:solidFill>
              </a:rPr>
              <a:t>U aangeboden door de Seniorenraad Veldhoven</a:t>
            </a:r>
            <a:br>
              <a:rPr lang="nl-NL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nl-NL" dirty="0">
                <a:solidFill>
                  <a:schemeClr val="accent2">
                    <a:lumMod val="50000"/>
                  </a:schemeClr>
                </a:solidFill>
              </a:rPr>
            </a:br>
            <a:endParaRPr lang="nl-N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2304256"/>
          </a:xfrm>
        </p:spPr>
        <p:txBody>
          <a:bodyPr>
            <a:normAutofit fontScale="47500" lnSpcReduction="20000"/>
          </a:bodyPr>
          <a:lstStyle/>
          <a:p>
            <a:r>
              <a:rPr lang="nl-NL" sz="8000" i="1" dirty="0"/>
              <a:t>Veilig wonen </a:t>
            </a:r>
          </a:p>
          <a:p>
            <a:r>
              <a:rPr lang="nl-NL" sz="8000" i="1" dirty="0"/>
              <a:t>voor senioren in</a:t>
            </a:r>
          </a:p>
          <a:p>
            <a:r>
              <a:rPr lang="nl-NL" sz="8000" i="1" dirty="0"/>
              <a:t>VELDHOVEN</a:t>
            </a:r>
          </a:p>
          <a:p>
            <a:r>
              <a:rPr lang="nl-NL" sz="8000" i="1" dirty="0"/>
              <a:t> </a:t>
            </a:r>
            <a:endParaRPr lang="nl-NL" sz="8000" dirty="0"/>
          </a:p>
        </p:txBody>
      </p:sp>
    </p:spTree>
    <p:extLst>
      <p:ext uri="{BB962C8B-B14F-4D97-AF65-F5344CB8AC3E}">
        <p14:creationId xmlns:p14="http://schemas.microsoft.com/office/powerpoint/2010/main" val="202466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Valpreventie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Ruim de helft valongelukken in en om het huis</a:t>
            </a:r>
          </a:p>
          <a:p>
            <a:pPr marL="0" indent="0">
              <a:buNone/>
            </a:pPr>
            <a:r>
              <a:rPr lang="nl-NL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Meeste valpartijen tussen 22.00 en 08.00 uur</a:t>
            </a:r>
            <a:br>
              <a:rPr lang="nl-NL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endParaRPr lang="nl-NL" altLang="nl-NL" sz="8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en-US" altLang="nl-NL" sz="24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Vaste</a:t>
            </a:r>
            <a:r>
              <a:rPr lang="en-US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trap </a:t>
            </a:r>
            <a:br>
              <a:rPr lang="en-US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r>
              <a:rPr lang="nl-NL" altLang="nl-NL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Trap op nr. 1 valongevallen in en rond huis</a:t>
            </a:r>
            <a:endParaRPr lang="en-US" altLang="nl-NL" sz="20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en-US" altLang="nl-NL" sz="24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Woonkamer</a:t>
            </a:r>
            <a:r>
              <a:rPr lang="en-US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en-US" altLang="nl-NL" sz="24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Slaapkamer</a:t>
            </a:r>
            <a:r>
              <a:rPr lang="en-US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en-US" altLang="nl-NL" sz="24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Badkamer</a:t>
            </a:r>
            <a:r>
              <a:rPr lang="en-US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en-US" altLang="nl-NL" sz="24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Keuken</a:t>
            </a:r>
            <a:r>
              <a:rPr lang="en-US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en-US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Toilet </a:t>
            </a:r>
          </a:p>
          <a:p>
            <a:pPr marL="0" indent="0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nl-N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1" descr="C:\Users\Ergotherapie Breda\AppData\Local\Microsoft\Windows Live Mail\WLMDSS.tmp\WLM2D53.tmp\20141020_115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188973"/>
            <a:ext cx="2448272" cy="3264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1051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Aandachtspunten in en rond het huis</a:t>
            </a:r>
          </a:p>
          <a:p>
            <a:pPr marL="0" indent="0">
              <a:lnSpc>
                <a:spcPct val="90000"/>
              </a:lnSpc>
              <a:buNone/>
            </a:pPr>
            <a:endParaRPr lang="nl-NL" altLang="nl-NL" sz="8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nl-NL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Vermijd obstakels</a:t>
            </a:r>
          </a:p>
          <a:p>
            <a:pPr>
              <a:lnSpc>
                <a:spcPct val="90000"/>
              </a:lnSpc>
            </a:pPr>
            <a:r>
              <a:rPr lang="nl-NL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Geen gladde oppervlakten</a:t>
            </a:r>
          </a:p>
          <a:p>
            <a:pPr>
              <a:lnSpc>
                <a:spcPct val="90000"/>
              </a:lnSpc>
            </a:pPr>
            <a:r>
              <a:rPr lang="nl-NL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Goed schoeisel</a:t>
            </a:r>
          </a:p>
          <a:p>
            <a:pPr>
              <a:lnSpc>
                <a:spcPct val="90000"/>
              </a:lnSpc>
            </a:pPr>
            <a:r>
              <a:rPr lang="nl-NL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Goede vlakke bestrating</a:t>
            </a:r>
          </a:p>
          <a:p>
            <a:pPr>
              <a:lnSpc>
                <a:spcPct val="90000"/>
              </a:lnSpc>
            </a:pPr>
            <a:r>
              <a:rPr lang="nl-NL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Geen opstapje voor de voordeur</a:t>
            </a:r>
          </a:p>
          <a:p>
            <a:pPr>
              <a:lnSpc>
                <a:spcPct val="90000"/>
              </a:lnSpc>
            </a:pPr>
            <a:r>
              <a:rPr lang="nl-NL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Pad naar voordeur voldoende breed</a:t>
            </a:r>
          </a:p>
          <a:p>
            <a:pPr>
              <a:lnSpc>
                <a:spcPct val="90000"/>
              </a:lnSpc>
            </a:pPr>
            <a:r>
              <a:rPr lang="nl-NL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Voor de voordeur plat stuk van 1.50m bij 1.50m </a:t>
            </a:r>
          </a:p>
          <a:p>
            <a:pPr>
              <a:lnSpc>
                <a:spcPct val="90000"/>
              </a:lnSpc>
            </a:pPr>
            <a:r>
              <a:rPr lang="nl-NL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Geen materialen die glad worden (bijv. hout)</a:t>
            </a:r>
          </a:p>
          <a:p>
            <a:pPr>
              <a:lnSpc>
                <a:spcPct val="90000"/>
              </a:lnSpc>
            </a:pPr>
            <a:r>
              <a:rPr lang="nl-NL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Grind is mooi, maar niet praktisch</a:t>
            </a:r>
          </a:p>
          <a:p>
            <a:pPr>
              <a:lnSpc>
                <a:spcPct val="90000"/>
              </a:lnSpc>
            </a:pPr>
            <a:r>
              <a:rPr lang="nl-NL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Onderhoudsvriendelijke tuin</a:t>
            </a:r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sz="49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Valpreventie</a:t>
            </a:r>
            <a:br>
              <a:rPr lang="nl-NL" altLang="nl-NL" dirty="0">
                <a:latin typeface="Calibri" pitchFamily="34" charset="0"/>
              </a:rPr>
            </a:br>
            <a:endParaRPr lang="nl-NL" dirty="0"/>
          </a:p>
        </p:txBody>
      </p:sp>
      <p:pic>
        <p:nvPicPr>
          <p:cNvPr id="13" name="Picture 2" descr="G:\WONEN\voor de ppt\nieuwe foto's\losse stoeptegels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203" y="5085184"/>
            <a:ext cx="2126057" cy="119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G:\WONEN\voor de ppt\nieuwe foto's\probleem ingang voordeur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139" y="2852936"/>
            <a:ext cx="2699792" cy="151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83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Valpreventie</a:t>
            </a:r>
            <a:r>
              <a:rPr lang="en-US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endParaRPr lang="nl-NL" altLang="nl-NL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Voorkom gladde vloeren</a:t>
            </a:r>
          </a:p>
          <a:p>
            <a:pPr marL="0" indent="0">
              <a:buNone/>
            </a:pPr>
            <a:endParaRPr lang="nl-NL" altLang="nl-NL" sz="8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nl-NL" altLang="nl-NL" sz="2400" u="sng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badkamer en elders!</a:t>
            </a:r>
          </a:p>
          <a:p>
            <a:pPr marL="0" indent="0">
              <a:buNone/>
            </a:pPr>
            <a:endParaRPr lang="nl-NL" altLang="nl-NL" sz="800" u="sng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Antisliptegels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Bestaande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tegels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antislip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maken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Droogloopmat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bij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voordeur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Goed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schoeisel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nl-NL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Afbeelding 6" descr="C:\Users\emostert\Pictures\WBB\IMG_90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985" y="3983310"/>
            <a:ext cx="3579495" cy="2686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530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Valpreventie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accent2">
                    <a:lumMod val="50000"/>
                  </a:schemeClr>
                </a:solidFill>
              </a:rPr>
              <a:t>Obstakels in huis</a:t>
            </a:r>
            <a:endParaRPr lang="nl-NL" dirty="0"/>
          </a:p>
        </p:txBody>
      </p:sp>
      <p:pic>
        <p:nvPicPr>
          <p:cNvPr id="5122" name="Picture 2" descr="https://www.baptist.nl/uploads/images/producten/prod1_9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304" y="2673822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366136" y="2256449"/>
            <a:ext cx="1468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postopvanger</a:t>
            </a:r>
            <a:endParaRPr lang="nl-NL" dirty="0"/>
          </a:p>
        </p:txBody>
      </p:sp>
      <p:pic>
        <p:nvPicPr>
          <p:cNvPr id="10" name="Picture 2" descr="C:\Users\emostert\Pictures\bewerkte foto's\IMG_89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76" y="3432893"/>
            <a:ext cx="2778896" cy="208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 descr="http://www.hulpmiddelenwijzer.nl/files/165417/17+snoeren+kabelclips+aanpassing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25144"/>
            <a:ext cx="2232248" cy="12130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kstvak 11"/>
          <p:cNvSpPr txBox="1"/>
          <p:nvPr/>
        </p:nvSpPr>
        <p:spPr>
          <a:xfrm>
            <a:off x="6588224" y="6011996"/>
            <a:ext cx="109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kabelclips</a:t>
            </a:r>
            <a:endParaRPr lang="nl-N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797" y="5977086"/>
            <a:ext cx="8286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355976" y="4258543"/>
            <a:ext cx="189252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/>
              <a:t>Baptist Gebouwbeslag B.V.</a:t>
            </a:r>
            <a:endParaRPr lang="nl-NL" sz="11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918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Valpreventie</a:t>
            </a:r>
            <a:endParaRPr lang="nl-N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accent2">
                    <a:lumMod val="50000"/>
                  </a:schemeClr>
                </a:solidFill>
              </a:rPr>
              <a:t>Drempels</a:t>
            </a:r>
            <a:r>
              <a:rPr lang="nl-NL" dirty="0"/>
              <a:t> </a:t>
            </a:r>
          </a:p>
        </p:txBody>
      </p:sp>
      <p:pic>
        <p:nvPicPr>
          <p:cNvPr id="2050" name="Picture 2" descr="C:\Users\emostert\AppData\Local\Microsoft\Windows\Temporary Internet Files\Content.Outlook\LWTVGCPB\IMG_61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680" y="2666614"/>
            <a:ext cx="2195736" cy="164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 descr="C:\Users\emostert\AppData\Local\Microsoft\Windows\Temporary Internet Files\Content.Word\IMG_898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79" y="4534930"/>
            <a:ext cx="2197537" cy="14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Afbeelding 12" descr="C:\Users\emostert\Pictures\WBB\20150527_1041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27757"/>
            <a:ext cx="5328592" cy="3321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335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Valpreventie</a:t>
            </a:r>
            <a:endParaRPr lang="nl-NL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17" descr="C:\Users\emostert\AppData\Local\Microsoft\Windows\Temporary Internet Files\Content.Outlook\7MN89JKZ\Easysteppers @ 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434" y="2657951"/>
            <a:ext cx="2030654" cy="233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51520" y="1700808"/>
            <a:ext cx="2782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C0504D">
                    <a:lumMod val="50000"/>
                  </a:srgbClr>
                </a:solidFill>
              </a:rPr>
              <a:t>Veilig de trap af</a:t>
            </a:r>
          </a:p>
        </p:txBody>
      </p:sp>
      <p:pic>
        <p:nvPicPr>
          <p:cNvPr id="9" name="Picture 1" descr="C:\Users\Ergotherapie Breda\AppData\Local\Microsoft\Windows Live Mail\WLMDSS.tmp\WLM2D53.tmp\20141020_115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9908" y="2657951"/>
            <a:ext cx="2792532" cy="3723377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277388" y="4790668"/>
            <a:ext cx="177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504D">
                    <a:lumMod val="50000"/>
                  </a:srgbClr>
                </a:solidFill>
              </a:rPr>
              <a:t>Traptredematten</a:t>
            </a:r>
            <a:endParaRPr lang="nl-NL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275856" y="5075892"/>
            <a:ext cx="139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504D">
                    <a:lumMod val="50000"/>
                  </a:srgbClr>
                </a:solidFill>
              </a:rPr>
              <a:t>Easysteppers</a:t>
            </a:r>
            <a:endParaRPr lang="nl-NL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652120" y="6372036"/>
            <a:ext cx="212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504D">
                    <a:lumMod val="50000"/>
                  </a:srgbClr>
                </a:solidFill>
              </a:rPr>
              <a:t>Tweede</a:t>
            </a:r>
            <a:r>
              <a:rPr lang="en-US" dirty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C0504D">
                    <a:lumMod val="50000"/>
                  </a:srgbClr>
                </a:solidFill>
              </a:rPr>
              <a:t>trapleuning</a:t>
            </a:r>
            <a:r>
              <a:rPr lang="en-US" dirty="0">
                <a:solidFill>
                  <a:srgbClr val="C0504D">
                    <a:lumMod val="50000"/>
                  </a:srgbClr>
                </a:solidFill>
              </a:rPr>
              <a:t>!</a:t>
            </a:r>
            <a:endParaRPr lang="nl-NL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2" name="Afbeelding 11" descr="C:\Users\emostert\AppData\Local\Microsoft\Windows\Temporary Internet Files\Content.Outlook\LWTVGCPB\IMG_62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24" y="2657232"/>
            <a:ext cx="2785616" cy="207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497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Val </a:t>
            </a:r>
            <a:r>
              <a:rPr lang="en-US" altLang="nl-NL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niet</a:t>
            </a:r>
            <a:br>
              <a:rPr lang="nl-NL" altLang="nl-NL" dirty="0">
                <a:latin typeface="Calibri" pitchFamily="34" charset="0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nl-NL" altLang="nl-NL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nl-NL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Ook ‘s nachts, naar het toilet!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ekstvak 8"/>
          <p:cNvSpPr txBox="1">
            <a:spLocks noChangeArrowheads="1"/>
          </p:cNvSpPr>
          <p:nvPr/>
        </p:nvSpPr>
        <p:spPr bwMode="auto">
          <a:xfrm>
            <a:off x="467544" y="3083099"/>
            <a:ext cx="56166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>
                <a:solidFill>
                  <a:schemeClr val="accent2">
                    <a:lumMod val="50000"/>
                  </a:schemeClr>
                </a:solidFill>
              </a:rPr>
              <a:t>Meeste valpartijen tussen 22.00 en 08.00 uur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>
                <a:solidFill>
                  <a:schemeClr val="accent2">
                    <a:lumMod val="50000"/>
                  </a:schemeClr>
                </a:solidFill>
              </a:rPr>
              <a:t>Trap op nr. 1 valongevallen in en rond huis</a:t>
            </a:r>
          </a:p>
        </p:txBody>
      </p:sp>
      <p:pic>
        <p:nvPicPr>
          <p:cNvPr id="8" name="Afbeelding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0" y="4653136"/>
            <a:ext cx="3165475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vak 12"/>
          <p:cNvSpPr txBox="1"/>
          <p:nvPr/>
        </p:nvSpPr>
        <p:spPr>
          <a:xfrm>
            <a:off x="493556" y="1628800"/>
            <a:ext cx="2782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Veilig de trap af</a:t>
            </a:r>
            <a:endParaRPr lang="nl-NL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699792" y="6300028"/>
            <a:ext cx="11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Led Walks</a:t>
            </a:r>
            <a:endParaRPr lang="nl-N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307586" y="6309320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Verlichte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trap</a:t>
            </a:r>
            <a:endParaRPr lang="nl-N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Met trapverlichting kan je eindeloos variëren in vorm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43" y="4315916"/>
            <a:ext cx="3458513" cy="19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pstairs Traprenovat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17" y="5608525"/>
            <a:ext cx="1162447" cy="66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851EC455B484D3F9A29563C958121D3@AsusR512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3" y="5547712"/>
            <a:ext cx="1163115" cy="69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66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Valpreventie</a:t>
            </a:r>
            <a:endParaRPr lang="nl-NL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‘s Nachts de trap af!</a:t>
            </a:r>
          </a:p>
          <a:p>
            <a:pPr marL="0" indent="0">
              <a:buNone/>
            </a:pPr>
            <a:r>
              <a:rPr lang="nl-NL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Of toch een tweede toilet?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852936"/>
            <a:ext cx="366395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284982" y="5807005"/>
            <a:ext cx="3383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altLang="nl-NL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Sanibroyeur</a:t>
            </a:r>
            <a:r>
              <a:rPr lang="nl-NL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 </a:t>
            </a:r>
          </a:p>
          <a:p>
            <a:r>
              <a:rPr lang="nl-NL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Installatie in elke gewenste ruimte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0957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i.marktplaats.com/00/s/OTYwWDcyMA==/$%28KGrHqJ,%21nYF%21LFQJVnIBQN1u22-Cw%7E%7E60_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13" y="2420889"/>
            <a:ext cx="2834957" cy="378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Valpreventie</a:t>
            </a:r>
            <a:endParaRPr lang="nl-NL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683568" y="1628800"/>
            <a:ext cx="6672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Comfortabel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veilig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onder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de douche</a:t>
            </a:r>
            <a:endParaRPr lang="nl-NL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Afbeelding 6" descr="C:\Users\emostert\Documents\WONEN\WBB\foto's presentatie 2015\doucheba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13" y="4088854"/>
            <a:ext cx="3424555" cy="20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2051720" y="4293096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</a:t>
            </a:r>
            <a:endParaRPr lang="nl-NL" sz="96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588224" y="3212976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B050"/>
                </a:solidFill>
              </a:rPr>
              <a:t>!</a:t>
            </a:r>
            <a:endParaRPr lang="nl-NL" sz="9600" dirty="0">
              <a:solidFill>
                <a:srgbClr val="00B050"/>
              </a:solidFill>
            </a:endParaRPr>
          </a:p>
        </p:txBody>
      </p:sp>
      <p:pic>
        <p:nvPicPr>
          <p:cNvPr id="12" name="Picture 13" descr="C:\Users\emostert\AppData\Local\Microsoft\Windows\Temporary Internet Files\Content.Outlook\7MN89JKZ\VACpuntwonen_logogrootRGB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72" y="5352008"/>
            <a:ext cx="1009650" cy="847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093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De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techniek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domotica</a:t>
            </a:r>
            <a:br>
              <a:rPr lang="en-US" sz="4000" dirty="0">
                <a:solidFill>
                  <a:schemeClr val="accent2">
                    <a:lumMod val="50000"/>
                  </a:schemeClr>
                </a:solidFill>
              </a:rPr>
            </a:br>
            <a:endParaRPr lang="nl-NL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</a:rPr>
              <a:t>Wonencomfort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</a:rPr>
              <a:t>schakelfuncties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;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alles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bedienen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met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één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knop:</a:t>
            </a:r>
          </a:p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Tuin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- en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huiskamerverlichting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zonwering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gordijnen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etc.</a:t>
            </a:r>
          </a:p>
          <a:p>
            <a:endParaRPr lang="en-US" sz="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</a:rPr>
              <a:t>Veiligheid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Alarm en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toegangscontrole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</a:rPr>
              <a:t>Gebruiksgemak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Bedienen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via I-pad, Smartphone of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touchescreen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</a:rPr>
              <a:t>Zorg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</a:rPr>
              <a:t> en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</a:rPr>
              <a:t>domotica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– diverse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mogelijkheden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zoals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Nachtverlichting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paniekknoppen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zorgtelefoon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etc.</a:t>
            </a:r>
          </a:p>
          <a:p>
            <a:pPr marL="0" indent="0">
              <a:buNone/>
            </a:pP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AutoShape 2" descr="Schulte Elektrotechnik platte EVOline Plug zwart Zw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7584045" y="4355812"/>
            <a:ext cx="1308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accent2">
                    <a:lumMod val="50000"/>
                  </a:schemeClr>
                </a:solidFill>
              </a:rPr>
              <a:t>Evoline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 Plug</a:t>
            </a:r>
            <a:endParaRPr lang="nl-NL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Afbeelding 7" descr="C:\Users\emostert\AppData\Local\Microsoft\Windows\Temporary Internet Files\Content.Word\IMG_898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67118" y="2971099"/>
            <a:ext cx="1554584" cy="115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 descr="C:\Users\emostert\AppData\Local\Microsoft\Windows\Temporary Internet Files\Content.Word\IMG_89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86360" y="2970464"/>
            <a:ext cx="1555854" cy="1152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670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altLang="nl-NL" dirty="0">
                <a:latin typeface="Calibri" pitchFamily="34" charset="0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en-US" altLang="nl-NL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Bedoeling</a:t>
            </a:r>
            <a:r>
              <a:rPr lang="en-US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nl-NL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deze</a:t>
            </a:r>
            <a:r>
              <a:rPr lang="en-US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nl-NL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bijeenkomst</a:t>
            </a:r>
            <a:endParaRPr lang="en-US" altLang="nl-NL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nl-NL" altLang="nl-NL" sz="8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n-US" altLang="nl-NL" sz="2400" u="sng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Voorbereid</a:t>
            </a:r>
            <a:r>
              <a:rPr lang="en-US" altLang="nl-NL" sz="2400" u="sng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nl-NL" sz="2400" u="sng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zijn</a:t>
            </a:r>
            <a:endParaRPr lang="en-US" altLang="nl-NL" sz="2400" u="sng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en-US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Hoe </a:t>
            </a:r>
            <a:r>
              <a:rPr lang="en-US" altLang="nl-NL" sz="24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geschikt</a:t>
            </a:r>
            <a:r>
              <a:rPr lang="en-US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is ons huis?</a:t>
            </a:r>
          </a:p>
          <a:p>
            <a:r>
              <a:rPr lang="en-US" altLang="nl-NL" sz="24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Wat</a:t>
            </a:r>
            <a:r>
              <a:rPr lang="en-US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nl-NL" sz="24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kunnen</a:t>
            </a:r>
            <a:r>
              <a:rPr lang="en-US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we </a:t>
            </a:r>
            <a:r>
              <a:rPr lang="en-US" altLang="nl-NL" sz="24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zelf</a:t>
            </a:r>
            <a:r>
              <a:rPr lang="en-US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nl-NL" sz="24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doen</a:t>
            </a:r>
            <a:r>
              <a:rPr lang="en-US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?</a:t>
            </a:r>
          </a:p>
          <a:p>
            <a:r>
              <a:rPr lang="en-US" altLang="nl-NL" sz="2400" u="sng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Weten</a:t>
            </a:r>
            <a:endParaRPr lang="en-US" altLang="nl-NL" sz="2400" u="sng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lvl="1"/>
            <a:r>
              <a:rPr lang="en-US" altLang="nl-NL" sz="2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welke</a:t>
            </a:r>
            <a:r>
              <a:rPr lang="en-US" altLang="nl-NL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nl-NL" sz="2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risico’s</a:t>
            </a:r>
            <a:r>
              <a:rPr lang="en-US" altLang="nl-NL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nl-NL" sz="2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er</a:t>
            </a:r>
            <a:r>
              <a:rPr lang="en-US" altLang="nl-NL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nl-NL" sz="2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zijn</a:t>
            </a:r>
            <a:endParaRPr lang="en-US" altLang="nl-NL" sz="20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lvl="1"/>
            <a:r>
              <a:rPr lang="en-US" altLang="nl-NL" sz="2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welke</a:t>
            </a:r>
            <a:r>
              <a:rPr lang="en-US" altLang="nl-NL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nl-NL" sz="2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oplossingen</a:t>
            </a:r>
            <a:r>
              <a:rPr lang="en-US" altLang="nl-NL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nl-NL" sz="2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er</a:t>
            </a:r>
            <a:r>
              <a:rPr lang="en-US" altLang="nl-NL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nl-NL" sz="2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zijn</a:t>
            </a:r>
            <a:endParaRPr lang="en-US" altLang="nl-NL" sz="20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lvl="1"/>
            <a:r>
              <a:rPr lang="en-US" altLang="nl-NL" sz="2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bij</a:t>
            </a:r>
            <a:r>
              <a:rPr lang="en-US" altLang="nl-NL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nl-NL" sz="2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wie</a:t>
            </a:r>
            <a:r>
              <a:rPr lang="en-US" altLang="nl-NL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u </a:t>
            </a:r>
            <a:r>
              <a:rPr lang="en-US" altLang="nl-NL" sz="2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wat</a:t>
            </a:r>
            <a:r>
              <a:rPr lang="en-US" altLang="nl-NL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nl-NL" sz="2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kunt</a:t>
            </a:r>
            <a:r>
              <a:rPr lang="en-US" altLang="nl-NL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nl-NL" sz="2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halen</a:t>
            </a:r>
            <a:r>
              <a:rPr lang="en-US" altLang="nl-NL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in </a:t>
            </a:r>
            <a:r>
              <a:rPr lang="en-US" altLang="nl-NL" sz="2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uw</a:t>
            </a:r>
            <a:r>
              <a:rPr lang="en-US" altLang="nl-NL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nl-NL" sz="2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eigen</a:t>
            </a:r>
            <a:r>
              <a:rPr lang="en-US" altLang="nl-NL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nl-NL" sz="2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omgeving</a:t>
            </a:r>
            <a:r>
              <a:rPr lang="en-US" altLang="nl-NL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 </a:t>
            </a:r>
          </a:p>
          <a:p>
            <a:pPr marL="400050"/>
            <a:r>
              <a:rPr lang="en-US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Eigen </a:t>
            </a:r>
            <a:r>
              <a:rPr lang="en-US" altLang="nl-NL" sz="24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regie</a:t>
            </a:r>
            <a:r>
              <a:rPr lang="en-US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nl-NL" sz="24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houden</a:t>
            </a:r>
            <a:r>
              <a:rPr lang="en-US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:</a:t>
            </a:r>
          </a:p>
          <a:p>
            <a:pPr marL="800100" lvl="1"/>
            <a:r>
              <a:rPr lang="en-US" altLang="nl-NL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Op </a:t>
            </a:r>
            <a:r>
              <a:rPr lang="en-US" altLang="nl-NL" sz="2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uw</a:t>
            </a:r>
            <a:r>
              <a:rPr lang="en-US" altLang="nl-NL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nl-NL" sz="2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eigen</a:t>
            </a:r>
            <a:r>
              <a:rPr lang="en-US" altLang="nl-NL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moment</a:t>
            </a:r>
          </a:p>
          <a:p>
            <a:pPr marL="800100" lvl="1"/>
            <a:r>
              <a:rPr lang="en-US" altLang="nl-NL" sz="2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Zelf</a:t>
            </a:r>
            <a:r>
              <a:rPr lang="en-US" altLang="nl-NL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US" altLang="nl-NL" sz="2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klusser</a:t>
            </a:r>
            <a:r>
              <a:rPr lang="en-US" altLang="nl-NL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in de </a:t>
            </a:r>
            <a:r>
              <a:rPr lang="en-US" altLang="nl-NL" sz="2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buurt</a:t>
            </a:r>
            <a:r>
              <a:rPr lang="en-US" altLang="nl-NL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US" altLang="nl-NL" sz="2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Wonen</a:t>
            </a:r>
            <a:r>
              <a:rPr lang="en-US" altLang="nl-NL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met </a:t>
            </a:r>
            <a:r>
              <a:rPr lang="en-US" altLang="nl-NL" sz="2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Gemak</a:t>
            </a:r>
            <a:r>
              <a:rPr lang="en-US" altLang="nl-NL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, etc.</a:t>
            </a:r>
          </a:p>
          <a:p>
            <a:pPr marL="400050"/>
            <a:endParaRPr lang="en-US" altLang="nl-NL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emostert\AppData\Local\Microsoft\Windows\Temporary Internet Files\Content.Outlook\LWTVGCPB\Logo Wonen met Gemak.jp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13176"/>
            <a:ext cx="1584176" cy="104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027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Veiligheid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: BRAND</a:t>
            </a:r>
            <a:endParaRPr lang="nl-NL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l-NL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Controlelijst brandveiligheid</a:t>
            </a:r>
          </a:p>
          <a:p>
            <a:pPr>
              <a:lnSpc>
                <a:spcPct val="120000"/>
              </a:lnSpc>
            </a:pPr>
            <a:r>
              <a:rPr lang="nl-NL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Rookmelder</a:t>
            </a:r>
          </a:p>
          <a:p>
            <a:pPr>
              <a:lnSpc>
                <a:spcPct val="120000"/>
              </a:lnSpc>
            </a:pPr>
            <a:r>
              <a:rPr lang="nl-NL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Koolmonoxide melder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nl-NL" sz="2400" dirty="0"/>
            </a:br>
            <a:endParaRPr lang="nl-NL" sz="2400" dirty="0"/>
          </a:p>
        </p:txBody>
      </p:sp>
      <p:pic>
        <p:nvPicPr>
          <p:cNvPr id="1026" name="Picture 2" descr="http://www.brandweernederland.nl/publish/pages/22158/brandweer_nederland_logo-5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61248"/>
            <a:ext cx="3614564" cy="8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60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78467" y="1183522"/>
            <a:ext cx="7408333" cy="936000"/>
          </a:xfrm>
        </p:spPr>
        <p:txBody>
          <a:bodyPr/>
          <a:lstStyle/>
          <a:p>
            <a:r>
              <a:rPr lang="nl-NL" dirty="0"/>
              <a:t>Voorkomen van Brand</a:t>
            </a: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1278467" y="2146737"/>
            <a:ext cx="7522633" cy="3699930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dirty="0"/>
              <a:t>Een ongeval zit in een klein hoekje</a:t>
            </a:r>
          </a:p>
          <a:p>
            <a:pPr>
              <a:lnSpc>
                <a:spcPct val="150000"/>
              </a:lnSpc>
            </a:pPr>
            <a:r>
              <a:rPr lang="nl-NL" dirty="0"/>
              <a:t>Rook is gevaarlijker dan brand</a:t>
            </a:r>
          </a:p>
          <a:p>
            <a:pPr>
              <a:lnSpc>
                <a:spcPct val="150000"/>
              </a:lnSpc>
            </a:pPr>
            <a:r>
              <a:rPr lang="nl-NL" dirty="0"/>
              <a:t>3 à 4 minuten om te vluchten</a:t>
            </a:r>
          </a:p>
          <a:p>
            <a:pPr>
              <a:lnSpc>
                <a:spcPct val="150000"/>
              </a:lnSpc>
            </a:pPr>
            <a:r>
              <a:rPr lang="nl-NL" dirty="0"/>
              <a:t>Voorkomen is beter dan genezen!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3216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ousingspecification.com/hs/uploads/thumbs_8/537dd1a78eebc_Wi-safe2%20(596x50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5861050" cy="683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1"/>
          <p:cNvSpPr>
            <a:spLocks noGrp="1"/>
          </p:cNvSpPr>
          <p:nvPr>
            <p:ph idx="1"/>
          </p:nvPr>
        </p:nvSpPr>
        <p:spPr>
          <a:xfrm>
            <a:off x="1278468" y="1318062"/>
            <a:ext cx="7132108" cy="3699930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nl-NL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Wi</a:t>
            </a:r>
            <a:r>
              <a:rPr lang="nl-NL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-Safe 2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nl-NL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Draadloos </a:t>
            </a:r>
            <a:r>
              <a:rPr lang="nl-NL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koppelbaar</a:t>
            </a:r>
            <a:endParaRPr lang="nl-NL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nl-NL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Lage frequentie sirene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nl-NL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Rookmelder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nl-NL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Flitslicht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nl-NL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Trilplaat</a:t>
            </a:r>
          </a:p>
        </p:txBody>
      </p:sp>
      <p:pic>
        <p:nvPicPr>
          <p:cNvPr id="7" name="Picture 2" descr="http://www.brandweernederland.nl/publish/pages/22158/brandweer_nederland_logo-5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20" y="116632"/>
            <a:ext cx="3614564" cy="8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020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78467" y="1183522"/>
            <a:ext cx="7408333" cy="936000"/>
          </a:xfrm>
        </p:spPr>
        <p:txBody>
          <a:bodyPr/>
          <a:lstStyle/>
          <a:p>
            <a:r>
              <a:rPr lang="nl-NL" dirty="0"/>
              <a:t>Vluchten bij Brand</a:t>
            </a: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1278467" y="2146737"/>
            <a:ext cx="7522633" cy="369993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nl-NL" dirty="0"/>
              <a:t>Blijf </a:t>
            </a:r>
            <a:r>
              <a:rPr lang="nl-NL" b="1" dirty="0"/>
              <a:t>rustig</a:t>
            </a:r>
          </a:p>
          <a:p>
            <a:pPr>
              <a:buFont typeface="Arial" pitchFamily="34" charset="0"/>
              <a:buChar char="•"/>
            </a:pPr>
            <a:r>
              <a:rPr lang="nl-NL" b="1" dirty="0"/>
              <a:t>Waarschuw</a:t>
            </a:r>
            <a:r>
              <a:rPr lang="nl-NL" dirty="0"/>
              <a:t> andere bewoners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Verlaat </a:t>
            </a:r>
            <a:r>
              <a:rPr lang="nl-NL" b="1" dirty="0"/>
              <a:t>direct</a:t>
            </a:r>
            <a:r>
              <a:rPr lang="nl-NL" dirty="0"/>
              <a:t> de woning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Vlucht via de afgesproken </a:t>
            </a:r>
            <a:r>
              <a:rPr lang="nl-NL" b="1" dirty="0"/>
              <a:t>veilige</a:t>
            </a:r>
            <a:r>
              <a:rPr lang="nl-NL" dirty="0"/>
              <a:t> route</a:t>
            </a:r>
          </a:p>
          <a:p>
            <a:pPr>
              <a:buFont typeface="Arial" pitchFamily="34" charset="0"/>
              <a:buChar char="•"/>
            </a:pPr>
            <a:r>
              <a:rPr lang="nl-NL" b="1" dirty="0"/>
              <a:t>Sluit</a:t>
            </a:r>
            <a:r>
              <a:rPr lang="nl-NL" dirty="0"/>
              <a:t> ramen en deuren achter u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Verzamel op de afgesproken plaats </a:t>
            </a:r>
            <a:r>
              <a:rPr lang="nl-NL" b="1" dirty="0"/>
              <a:t>buiten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Bel </a:t>
            </a:r>
            <a:r>
              <a:rPr lang="nl-NL" b="1" dirty="0"/>
              <a:t>1 1 2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nl-NL" b="1" dirty="0"/>
          </a:p>
          <a:p>
            <a:pPr marL="0" indent="0">
              <a:lnSpc>
                <a:spcPct val="150000"/>
              </a:lnSpc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9966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Veiligheid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Inbraakpreventie</a:t>
            </a:r>
            <a:endParaRPr lang="nl-NL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600" b="1" dirty="0">
                <a:solidFill>
                  <a:schemeClr val="accent2">
                    <a:lumMod val="50000"/>
                  </a:schemeClr>
                </a:solidFill>
              </a:rPr>
              <a:t>Een PKVW - Politiekeurmerk Veilig Wonen</a:t>
            </a:r>
          </a:p>
          <a:p>
            <a:pPr marL="0" indent="0">
              <a:buNone/>
            </a:pPr>
            <a:r>
              <a:rPr lang="nl-NL" sz="2600" b="1" dirty="0">
                <a:solidFill>
                  <a:schemeClr val="accent2">
                    <a:lumMod val="50000"/>
                  </a:schemeClr>
                </a:solidFill>
              </a:rPr>
              <a:t>Certificaat beveiligde woning – </a:t>
            </a:r>
            <a:r>
              <a:rPr lang="nl-NL" sz="2600" b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www.politiekeurmerk.nl</a:t>
            </a:r>
            <a:r>
              <a:rPr lang="nl-NL" sz="2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endParaRPr lang="en-US" sz="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nl-NL" sz="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nl-NL" sz="2600" dirty="0">
                <a:solidFill>
                  <a:schemeClr val="accent2">
                    <a:lumMod val="50000"/>
                  </a:schemeClr>
                </a:solidFill>
              </a:rPr>
              <a:t>Advies door aangesloten PKVW-bedrijf </a:t>
            </a:r>
          </a:p>
          <a:p>
            <a:endParaRPr lang="nl-NL" sz="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nl-NL" sz="2600" dirty="0">
                <a:solidFill>
                  <a:schemeClr val="accent2">
                    <a:lumMod val="50000"/>
                  </a:schemeClr>
                </a:solidFill>
              </a:rPr>
              <a:t>De woning door PKVW-bedrijf laten beveiligen </a:t>
            </a:r>
          </a:p>
          <a:p>
            <a:endParaRPr lang="nl-NL" sz="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nl-NL" sz="2600" dirty="0">
                <a:solidFill>
                  <a:schemeClr val="accent2">
                    <a:lumMod val="50000"/>
                  </a:schemeClr>
                </a:solidFill>
              </a:rPr>
              <a:t>Juiste pakket zelf monteren en PKVW-bedrijf controleert</a:t>
            </a:r>
          </a:p>
          <a:p>
            <a:endParaRPr lang="nl-NL" sz="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nl-NL" sz="2600" dirty="0">
                <a:solidFill>
                  <a:schemeClr val="accent2">
                    <a:lumMod val="50000"/>
                  </a:schemeClr>
                </a:solidFill>
              </a:rPr>
              <a:t>Reeds beveiligde woning controleren voor certificaat</a:t>
            </a:r>
          </a:p>
          <a:p>
            <a:r>
              <a:rPr lang="nl-NL" sz="2600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www.hetccv.nl</a:t>
            </a:r>
            <a:r>
              <a:rPr lang="nl-NL" sz="2600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nl-NL" sz="2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nl-NL" altLang="nl-NL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7019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Veiligheid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sociale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veiligheid</a:t>
            </a:r>
            <a:endParaRPr lang="nl-NL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altLang="nl-NL" dirty="0">
                <a:solidFill>
                  <a:schemeClr val="accent2">
                    <a:lumMod val="50000"/>
                  </a:schemeClr>
                </a:solidFill>
              </a:rPr>
              <a:t>Lichamelijke/psychische mishandeling</a:t>
            </a:r>
          </a:p>
          <a:p>
            <a:r>
              <a:rPr lang="nl-NL" altLang="nl-NL" dirty="0">
                <a:solidFill>
                  <a:schemeClr val="accent2">
                    <a:lumMod val="50000"/>
                  </a:schemeClr>
                </a:solidFill>
              </a:rPr>
              <a:t>Verwaarlozing</a:t>
            </a:r>
          </a:p>
          <a:p>
            <a:r>
              <a:rPr lang="nl-NL" altLang="nl-NL" dirty="0">
                <a:solidFill>
                  <a:schemeClr val="accent2">
                    <a:lumMod val="50000"/>
                  </a:schemeClr>
                </a:solidFill>
              </a:rPr>
              <a:t>Financiële uitbuiting </a:t>
            </a:r>
          </a:p>
          <a:p>
            <a:r>
              <a:rPr lang="nl-NL" altLang="nl-NL" dirty="0">
                <a:solidFill>
                  <a:schemeClr val="accent2">
                    <a:lumMod val="50000"/>
                  </a:schemeClr>
                </a:solidFill>
              </a:rPr>
              <a:t>Schending van rechten</a:t>
            </a:r>
          </a:p>
          <a:p>
            <a:r>
              <a:rPr lang="nl-NL" altLang="nl-NL" dirty="0">
                <a:solidFill>
                  <a:schemeClr val="accent2">
                    <a:lumMod val="50000"/>
                  </a:schemeClr>
                </a:solidFill>
              </a:rPr>
              <a:t>Babbeltruc</a:t>
            </a:r>
          </a:p>
          <a:p>
            <a:pPr marL="0" indent="0">
              <a:buNone/>
            </a:pPr>
            <a:endParaRPr lang="nl-NL" altLang="nl-NL" sz="9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nl-NL" dirty="0" err="1">
                <a:solidFill>
                  <a:schemeClr val="accent2">
                    <a:lumMod val="50000"/>
                  </a:schemeClr>
                </a:solidFill>
              </a:rPr>
              <a:t>Bijeenkomsten</a:t>
            </a:r>
            <a:r>
              <a:rPr lang="en-US" altLang="nl-NL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nl-NL" dirty="0" err="1">
                <a:solidFill>
                  <a:schemeClr val="accent2">
                    <a:lumMod val="50000"/>
                  </a:schemeClr>
                </a:solidFill>
              </a:rPr>
              <a:t>Veilig</a:t>
            </a:r>
            <a:r>
              <a:rPr lang="en-US" altLang="nl-NL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nl-NL" dirty="0" err="1">
                <a:solidFill>
                  <a:schemeClr val="accent2">
                    <a:lumMod val="50000"/>
                  </a:schemeClr>
                </a:solidFill>
              </a:rPr>
              <a:t>thuis</a:t>
            </a:r>
            <a:r>
              <a:rPr lang="en-US" altLang="nl-NL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nl-NL" dirty="0" err="1">
                <a:solidFill>
                  <a:schemeClr val="accent2">
                    <a:lumMod val="50000"/>
                  </a:schemeClr>
                </a:solidFill>
              </a:rPr>
              <a:t>mogelijk</a:t>
            </a:r>
            <a:endParaRPr lang="en-US" altLang="nl-NL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nl-NL" dirty="0" err="1">
                <a:solidFill>
                  <a:schemeClr val="accent2">
                    <a:lumMod val="50000"/>
                  </a:schemeClr>
                </a:solidFill>
              </a:rPr>
              <a:t>Bijeenkomsten</a:t>
            </a:r>
            <a:r>
              <a:rPr lang="en-US" altLang="nl-NL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nl-NL" dirty="0" err="1">
                <a:solidFill>
                  <a:schemeClr val="accent2">
                    <a:lumMod val="50000"/>
                  </a:schemeClr>
                </a:solidFill>
              </a:rPr>
              <a:t>wijkpolitie</a:t>
            </a:r>
            <a:endParaRPr lang="en-US" altLang="nl-NL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nl-NL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nl-NL" u="sng" dirty="0" err="1">
                <a:solidFill>
                  <a:schemeClr val="accent2">
                    <a:lumMod val="50000"/>
                  </a:schemeClr>
                </a:solidFill>
              </a:rPr>
              <a:t>Ouderenorganisaties</a:t>
            </a:r>
            <a:r>
              <a:rPr lang="en-US" altLang="nl-NL" u="sng" dirty="0">
                <a:solidFill>
                  <a:schemeClr val="accent2">
                    <a:lumMod val="50000"/>
                  </a:schemeClr>
                </a:solidFill>
              </a:rPr>
              <a:t> Brabant</a:t>
            </a:r>
            <a:r>
              <a:rPr lang="en-US" altLang="nl-NL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r>
              <a:rPr lang="en-US" altLang="nl-NL" dirty="0" err="1">
                <a:solidFill>
                  <a:schemeClr val="accent2">
                    <a:lumMod val="50000"/>
                  </a:schemeClr>
                </a:solidFill>
              </a:rPr>
              <a:t>Belasting</a:t>
            </a:r>
            <a:r>
              <a:rPr lang="en-US" altLang="nl-NL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nl-NL" dirty="0" err="1">
                <a:solidFill>
                  <a:schemeClr val="accent2">
                    <a:lumMod val="50000"/>
                  </a:schemeClr>
                </a:solidFill>
              </a:rPr>
              <a:t>invulhulpen</a:t>
            </a:r>
            <a:r>
              <a:rPr lang="en-US" altLang="nl-NL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r>
              <a:rPr lang="en-US" altLang="nl-NL" dirty="0" err="1">
                <a:solidFill>
                  <a:schemeClr val="accent2">
                    <a:lumMod val="50000"/>
                  </a:schemeClr>
                </a:solidFill>
              </a:rPr>
              <a:t>Vrijwillige</a:t>
            </a:r>
            <a:r>
              <a:rPr lang="en-US" altLang="nl-NL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nl-NL" dirty="0" err="1">
                <a:solidFill>
                  <a:schemeClr val="accent2">
                    <a:lumMod val="50000"/>
                  </a:schemeClr>
                </a:solidFill>
              </a:rPr>
              <a:t>ouderenadviseurs</a:t>
            </a:r>
            <a:endParaRPr lang="en-US" altLang="nl-NL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altLang="nl-NL" dirty="0" err="1">
                <a:solidFill>
                  <a:schemeClr val="accent2">
                    <a:lumMod val="50000"/>
                  </a:schemeClr>
                </a:solidFill>
              </a:rPr>
              <a:t>Vrijwillige</a:t>
            </a:r>
            <a:r>
              <a:rPr lang="en-US" altLang="nl-NL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nl-NL" dirty="0" err="1">
                <a:solidFill>
                  <a:schemeClr val="accent2">
                    <a:lumMod val="50000"/>
                  </a:schemeClr>
                </a:solidFill>
              </a:rPr>
              <a:t>cliëntondersteuners</a:t>
            </a:r>
            <a:endParaRPr lang="nl-NL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75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Wonen met (beginnende) dementie</a:t>
            </a:r>
            <a:br>
              <a:rPr lang="nl-NL" altLang="nl-NL" dirty="0">
                <a:latin typeface="Calibri" pitchFamily="34" charset="0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07901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altLang="nl-NL" sz="2400" u="sng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Aandachtspunten</a:t>
            </a:r>
            <a:r>
              <a:rPr lang="nl-NL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:</a:t>
            </a:r>
          </a:p>
          <a:p>
            <a:pPr marL="0" indent="0">
              <a:buNone/>
            </a:pPr>
            <a:r>
              <a:rPr lang="nl-NL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Geheugenproblematiek, verwarring, desoriëntatie, gedragsverandering </a:t>
            </a:r>
          </a:p>
          <a:p>
            <a:pPr marL="457200" lvl="1" indent="0">
              <a:buNone/>
            </a:pPr>
            <a:endParaRPr lang="nl-NL" altLang="nl-NL" sz="9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nl-NL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Bij voorkeur geen ingrijpende verbouwingen</a:t>
            </a:r>
          </a:p>
          <a:p>
            <a:r>
              <a:rPr lang="nl-NL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Maatwerk</a:t>
            </a:r>
          </a:p>
          <a:p>
            <a:r>
              <a:rPr lang="nl-NL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Continu proces </a:t>
            </a:r>
            <a:r>
              <a:rPr lang="nl-NL" altLang="nl-NL" sz="24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ivm</a:t>
            </a:r>
            <a:r>
              <a:rPr lang="nl-NL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progressie</a:t>
            </a:r>
          </a:p>
          <a:p>
            <a:pPr marL="0" indent="0">
              <a:buNone/>
            </a:pPr>
            <a:endParaRPr lang="nl-NL" altLang="nl-NL" sz="9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nl-NL" altLang="nl-NL" sz="2400" u="sng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De weg vinden binnenshuis, bijvoorbeeld</a:t>
            </a:r>
            <a:r>
              <a:rPr lang="nl-NL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:</a:t>
            </a:r>
            <a:endParaRPr lang="nl-NL" altLang="nl-NL" sz="2400" u="sng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nl-NL" altLang="nl-NL" sz="2400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vaste plekken, verlichting, contrasten</a:t>
            </a:r>
          </a:p>
          <a:p>
            <a:pPr marL="0" indent="0">
              <a:buNone/>
            </a:pPr>
            <a:endParaRPr lang="nl-NL" altLang="nl-NL" sz="9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nl-NL" altLang="nl-NL" sz="2400" u="sng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De weg vinden buitenshuis, bijvoorbeeld</a:t>
            </a:r>
            <a:r>
              <a:rPr lang="nl-NL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:</a:t>
            </a:r>
          </a:p>
          <a:p>
            <a:pPr marL="0" indent="0">
              <a:buNone/>
            </a:pPr>
            <a:r>
              <a:rPr lang="nl-NL" altLang="nl-NL" sz="2400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herkenningspunt woning, wandel </a:t>
            </a:r>
            <a:r>
              <a:rPr lang="nl-NL" altLang="nl-NL" sz="2400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tom-tom</a:t>
            </a:r>
            <a:endParaRPr lang="nl-NL" altLang="nl-NL" sz="2400" i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nl-NL" altLang="nl-NL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4772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</a:rPr>
              <a:t>Wonen met (beginnende) dementie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pPr marL="0" indent="0">
              <a:buNone/>
            </a:pPr>
            <a:r>
              <a:rPr lang="nl-NL" altLang="nl-NL" sz="2400" u="sng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Contrasten</a:t>
            </a:r>
            <a:endParaRPr lang="nl-NL" altLang="nl-NL" sz="2400" i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1" descr="C:\Users\Ergotherapie Breda\AppData\Local\Microsoft\Windows Live Mail\WLMDSS.tmp\WLM2D53.tmp\20141020_115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47592"/>
            <a:ext cx="3273828" cy="4365104"/>
          </a:xfrm>
          <a:prstGeom prst="rect">
            <a:avLst/>
          </a:prstGeom>
          <a:noFill/>
        </p:spPr>
      </p:pic>
      <p:pic>
        <p:nvPicPr>
          <p:cNvPr id="5" name="Picture 2" descr="C:\Users\Ergotherapie Breda\AppData\Local\Microsoft\Windows Live Mail\WLMDSS.tmp\WLM9A89.tmp\20141020_121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2588" y="2050688"/>
            <a:ext cx="3273828" cy="4365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0935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</a:rPr>
              <a:t>Wonen met (beginnende) dementie</a:t>
            </a:r>
            <a:br>
              <a:rPr lang="nl-NL" altLang="nl-NL" dirty="0">
                <a:latin typeface="Calibri" pitchFamily="34" charset="0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2400" u="sng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Contrasten</a:t>
            </a:r>
            <a:endParaRPr lang="nl-NL" altLang="nl-NL" sz="2400" i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3" y="2348879"/>
            <a:ext cx="2967935" cy="197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emostert\Pictures\bewerkte foto's\stopconta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98" y="2348879"/>
            <a:ext cx="3425257" cy="1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710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</a:rPr>
              <a:t>Hoe verder</a:t>
            </a:r>
            <a:br>
              <a:rPr lang="nl-NL" altLang="nl-NL" dirty="0">
                <a:latin typeface="Calibri" pitchFamily="34" charset="0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79909"/>
            <a:ext cx="8229600" cy="5145435"/>
          </a:xfrm>
        </p:spPr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sz="3600" dirty="0">
                <a:solidFill>
                  <a:schemeClr val="accent2">
                    <a:lumMod val="50000"/>
                  </a:schemeClr>
                </a:solidFill>
              </a:rPr>
              <a:t>Zomaar wat vragen….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sz="18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nl-NL" sz="2400" dirty="0">
                <a:solidFill>
                  <a:schemeClr val="accent2">
                    <a:lumMod val="50000"/>
                  </a:schemeClr>
                </a:solidFill>
              </a:rPr>
              <a:t>Hoe breed zijn de deuropeningen?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nl-NL" sz="2400" dirty="0">
                <a:solidFill>
                  <a:schemeClr val="accent2">
                    <a:lumMod val="50000"/>
                  </a:schemeClr>
                </a:solidFill>
              </a:rPr>
              <a:t>Heeft u een verhoogde douchebak?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Hoeveel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ruimte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is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er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rondom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het bed?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Zijn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vloeren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glad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als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ze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nat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zijn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Hoe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ver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is het van bed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naar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toilet?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Is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er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elektriciteit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in de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schuur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Hoe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hoog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is het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opstapje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bij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voordeur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nl-NL" sz="2400" dirty="0"/>
          </a:p>
          <a:p>
            <a:pPr marL="57150" indent="0">
              <a:buNone/>
            </a:pPr>
            <a:endParaRPr lang="en-US" altLang="nl-NL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154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Ouder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worden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… (1)</a:t>
            </a:r>
            <a:endParaRPr lang="nl-N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Ongemakken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en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risico’s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gehoor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zicht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reuk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kracht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mobiliteit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reactievermogen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, etc. </a:t>
            </a:r>
          </a:p>
          <a:p>
            <a:endParaRPr lang="en-US" sz="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1" name="Afbeelding 10" descr="C:\Users\emostert\Pictures\foto's camera\0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2" y="3573016"/>
            <a:ext cx="3009900" cy="2258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emostert\Pictures\bewerkte foto's\Knipsel og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116">
            <a:off x="6011923" y="3149788"/>
            <a:ext cx="2753109" cy="152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mostert\Pictures\bewerkte foto's\Knips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2826">
            <a:off x="3731499" y="2867273"/>
            <a:ext cx="1697087" cy="177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 descr="C:\Users\emostert\Pictures\foto's camera\03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992311"/>
            <a:ext cx="2410966" cy="1821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701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</a:rPr>
              <a:t>Hoe verder</a:t>
            </a:r>
            <a:br>
              <a:rPr lang="nl-NL" altLang="nl-NL" dirty="0">
                <a:latin typeface="Calibri" pitchFamily="34" charset="0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79909"/>
            <a:ext cx="8229600" cy="5145435"/>
          </a:xfrm>
        </p:spPr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sz="3600" dirty="0">
                <a:solidFill>
                  <a:schemeClr val="accent2">
                    <a:lumMod val="50000"/>
                  </a:schemeClr>
                </a:solidFill>
              </a:rPr>
              <a:t>Als u aan de slag wilt…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sz="18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Kijk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en meet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uw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eigen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huis</a:t>
            </a:r>
            <a:endParaRPr lang="nl-NL" sz="2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nl-NL" sz="2400" dirty="0">
                <a:solidFill>
                  <a:schemeClr val="accent2">
                    <a:lumMod val="50000"/>
                  </a:schemeClr>
                </a:solidFill>
              </a:rPr>
              <a:t>Raadpleeg desgewenst de wijkverpleegkundige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Ook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ergotherapeuten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kunnen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goede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raad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geven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sz="2400" i="1" dirty="0" err="1">
                <a:solidFill>
                  <a:schemeClr val="accent2">
                    <a:lumMod val="50000"/>
                  </a:schemeClr>
                </a:solidFill>
              </a:rPr>
              <a:t>wordt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2">
                    <a:lumMod val="50000"/>
                  </a:schemeClr>
                </a:solidFill>
              </a:rPr>
              <a:t>betaald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2">
                    <a:lumMod val="50000"/>
                  </a:schemeClr>
                </a:solidFill>
              </a:rPr>
              <a:t>uit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2400" i="1" dirty="0" err="1">
                <a:solidFill>
                  <a:schemeClr val="accent2">
                    <a:lumMod val="50000"/>
                  </a:schemeClr>
                </a:solidFill>
              </a:rPr>
              <a:t>ziektekostenverzekering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Raadpleeg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dementieconsulent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Wonen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met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gemak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Woonscan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Servicepunt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Contacten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bedrijfsleven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57150" indent="0">
              <a:buNone/>
            </a:pPr>
            <a:endParaRPr lang="en-US" altLang="nl-NL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2" descr="O:\WoonMorgenZonderZorgen\Logo Wonen met Gemak jpg 1406201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1088"/>
            <a:ext cx="2045609" cy="135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53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</a:rPr>
              <a:t>Blijf fit en blijf actief!</a:t>
            </a:r>
            <a:br>
              <a:rPr lang="nl-NL" altLang="nl-NL" dirty="0">
                <a:latin typeface="Calibri" pitchFamily="34" charset="0"/>
              </a:rPr>
            </a:br>
            <a:endParaRPr lang="nl-NL" dirty="0"/>
          </a:p>
        </p:txBody>
      </p:sp>
      <p:pic>
        <p:nvPicPr>
          <p:cNvPr id="1026" name="Picture 2" descr="C:\Users\emostert\AppData\Local\Microsoft\Windows\Temporary Internet Files\Content.Outlook\LWTVGCPB\OKH 3 2011 (Foto Lode Greven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6457">
            <a:off x="539552" y="3212976"/>
            <a:ext cx="487272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mostert\AppData\Local\Microsoft\Windows\Temporary Internet Files\Content.Outlook\LWTVGCPB\OKH 1 2011 (Foto Lode Greven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719">
            <a:off x="4504835" y="1338978"/>
            <a:ext cx="4309387" cy="282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01" y="4960415"/>
            <a:ext cx="1838095" cy="178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1759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340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altLang="nl-NL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</a:rPr>
              <a:t>Einde presentatie. Vragen?</a:t>
            </a:r>
            <a:br>
              <a:rPr lang="nl-NL" altLang="nl-NL" dirty="0">
                <a:latin typeface="Calibri" pitchFamily="34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5329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NL" altLang="nl-NL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</a:rPr>
              <a:t>Voor u gaat , nog even dit:</a:t>
            </a:r>
            <a:br>
              <a:rPr lang="nl-NL" altLang="nl-NL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</a:rPr>
            </a:br>
            <a:r>
              <a:rPr lang="nl-NL" altLang="nl-NL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</a:rPr>
              <a:t>In de envelop vindt u:</a:t>
            </a:r>
            <a:br>
              <a:rPr lang="nl-NL" altLang="nl-NL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</a:rPr>
            </a:br>
            <a:br>
              <a:rPr lang="nl-NL" altLang="nl-NL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</a:rPr>
            </a:br>
            <a:r>
              <a:rPr lang="nl-NL" altLang="nl-NL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</a:rPr>
              <a:t>- een lijst met internetadressen (thuis)</a:t>
            </a:r>
            <a:br>
              <a:rPr lang="nl-NL" altLang="nl-NL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</a:rPr>
            </a:br>
            <a:r>
              <a:rPr lang="nl-NL" altLang="nl-NL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</a:rPr>
              <a:t>- een kort enquête formulier (hier)</a:t>
            </a:r>
            <a:br>
              <a:rPr lang="nl-NL" altLang="nl-NL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</a:rPr>
            </a:br>
            <a:br>
              <a:rPr lang="nl-NL" altLang="nl-NL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</a:rPr>
            </a:br>
            <a:r>
              <a:rPr lang="nl-NL" altLang="nl-NL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</a:rPr>
              <a:t>Hartelijk dank voor uw aanwezigheid en …...</a:t>
            </a:r>
            <a:br>
              <a:rPr lang="nl-NL" altLang="nl-NL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</a:rPr>
            </a:br>
            <a:r>
              <a:rPr lang="nl-NL" altLang="nl-NL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</a:rPr>
              <a:t>een veilige toekomst gewenst!</a:t>
            </a:r>
            <a:br>
              <a:rPr lang="nl-NL" altLang="nl-NL" dirty="0">
                <a:latin typeface="Calibri" pitchFamily="34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4809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Handige sites</a:t>
            </a:r>
            <a:br>
              <a:rPr lang="nl-NL" altLang="nl-NL" dirty="0">
                <a:latin typeface="Calibri" pitchFamily="34" charset="0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nl-NL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hlinkClick r:id="rId2"/>
              </a:rPr>
              <a:t>http://wonenmetgemak.nl</a:t>
            </a:r>
          </a:p>
          <a:p>
            <a:r>
              <a:rPr lang="nl-NL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hlinkClick r:id="rId2"/>
              </a:rPr>
              <a:t>http://www.wuzzialert.com/index.php/nl-home</a:t>
            </a:r>
            <a:r>
              <a:rPr lang="nl-NL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en-US" altLang="nl-NL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Ergotherapeuten</a:t>
            </a:r>
            <a:r>
              <a:rPr lang="en-US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(in </a:t>
            </a:r>
            <a:r>
              <a:rPr lang="en-US" altLang="nl-NL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uw</a:t>
            </a:r>
            <a:r>
              <a:rPr lang="en-US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nl-NL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eigen</a:t>
            </a:r>
            <a:r>
              <a:rPr lang="en-US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nl-NL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gemeente</a:t>
            </a:r>
            <a:r>
              <a:rPr lang="en-US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)</a:t>
            </a:r>
            <a:endParaRPr lang="nl-NL" altLang="nl-NL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nl-NL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hlinkClick r:id="rId3"/>
              </a:rPr>
              <a:t>https://www.politie.nl/themas/senioren-en-veiligheid.html</a:t>
            </a:r>
            <a:endParaRPr lang="nl-NL" altLang="nl-NL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nl-NL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hlinkClick r:id="rId4"/>
              </a:rPr>
              <a:t>http://www.platform31.nl/publicaties/comfortabel-wonen-met-dementie</a:t>
            </a:r>
            <a:endParaRPr lang="nl-NL" altLang="nl-NL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nl-NL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hlinkClick r:id="rId5"/>
              </a:rPr>
              <a:t>http://www.pcmweb.nl/nieuws/tomtom-lanceert-gratis-wandelnavigatie-app.html</a:t>
            </a:r>
            <a:endParaRPr lang="nl-NL" altLang="nl-NL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nl-NL" u="sng" dirty="0">
                <a:hlinkClick r:id="rId6"/>
              </a:rPr>
              <a:t>http://www.pakpaal.nl</a:t>
            </a:r>
            <a:endParaRPr lang="nl-NL" u="sng" dirty="0"/>
          </a:p>
          <a:p>
            <a:r>
              <a:rPr lang="nl-NL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hlinkClick r:id="rId7"/>
              </a:rPr>
              <a:t>http://www.upstairs.com</a:t>
            </a:r>
            <a:r>
              <a:rPr lang="nl-NL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nl-NL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hlinkClick r:id="rId8"/>
              </a:rPr>
              <a:t>http://www.broyeurfabriek.nl/</a:t>
            </a:r>
            <a:r>
              <a:rPr lang="nl-NL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nl-NL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hlinkClick r:id="rId9"/>
              </a:rPr>
              <a:t>http://www.woonkeur-skw.nl/</a:t>
            </a:r>
            <a:r>
              <a:rPr lang="nl-NL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nl-NL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hlinkClick r:id="rId10"/>
              </a:rPr>
              <a:t>http://www.vacpuntwonen.nl/</a:t>
            </a:r>
            <a:r>
              <a:rPr lang="nl-NL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nl-NL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hlinkClick r:id="rId11"/>
              </a:rPr>
              <a:t>http://www.bna.nl/over-bna/</a:t>
            </a:r>
            <a:r>
              <a:rPr lang="nl-NL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nl-NL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hlinkClick r:id="rId12"/>
              </a:rPr>
              <a:t>www.brandwondenstichting.nl/nieuws/rookmelderteam-staat-u-klaar/</a:t>
            </a:r>
            <a:r>
              <a:rPr lang="nl-NL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nl-NL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hlinkClick r:id="rId13"/>
              </a:rPr>
              <a:t>www.alzheimer-nederland.nl</a:t>
            </a:r>
            <a:endParaRPr lang="nl-NL" altLang="nl-NL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nl-NL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hlinkClick r:id="rId14"/>
              </a:rPr>
              <a:t>www.thuiswonenmetdementie.nl</a:t>
            </a:r>
            <a:endParaRPr lang="nl-NL" altLang="nl-NL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nl-NL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hlinkClick r:id="rId15"/>
              </a:rPr>
              <a:t>www.geheugenwinkeltilburg.nl</a:t>
            </a:r>
            <a:endParaRPr lang="nl-NL" altLang="nl-NL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en-US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hlinkClick r:id="rId16"/>
              </a:rPr>
              <a:t>www.moderne-dementiezorg.nl</a:t>
            </a:r>
            <a:r>
              <a:rPr lang="en-US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en-US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hlinkClick r:id="rId17"/>
              </a:rPr>
              <a:t>www.thuiswonenmetdementie.nl</a:t>
            </a:r>
            <a:endParaRPr lang="en-US" altLang="nl-NL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en-US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hlinkClick r:id="rId18"/>
              </a:rPr>
              <a:t>www.handigbijdementie.nl</a:t>
            </a:r>
            <a:endParaRPr lang="en-US" altLang="nl-NL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en-US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hlinkClick r:id="rId19"/>
              </a:rPr>
              <a:t>www.anderszorgen.nl</a:t>
            </a:r>
            <a:endParaRPr lang="en-US" altLang="nl-NL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en-US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hlinkClick r:id="rId20"/>
              </a:rPr>
              <a:t>www.pasaan.nl</a:t>
            </a:r>
            <a:r>
              <a:rPr lang="en-US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(</a:t>
            </a:r>
            <a:r>
              <a:rPr lang="en-US" altLang="nl-NL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mantelzorgwoning</a:t>
            </a:r>
            <a:r>
              <a:rPr lang="en-US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)</a:t>
            </a:r>
            <a:endParaRPr lang="nl-NL" altLang="nl-NL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en-US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hlinkClick r:id="rId21"/>
              </a:rPr>
              <a:t>www.vbob.nl</a:t>
            </a:r>
            <a:r>
              <a:rPr lang="en-US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/ </a:t>
            </a:r>
            <a:r>
              <a:rPr lang="en-US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hlinkClick r:id="rId22"/>
              </a:rPr>
              <a:t>www.kbo-brabant.nl</a:t>
            </a:r>
            <a:r>
              <a:rPr lang="en-US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/ </a:t>
            </a:r>
            <a:r>
              <a:rPr lang="en-US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hlinkClick r:id="rId23"/>
              </a:rPr>
              <a:t>www.pcob.nl</a:t>
            </a:r>
            <a:r>
              <a:rPr lang="en-US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/ </a:t>
            </a:r>
            <a:r>
              <a:rPr lang="en-US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hlinkClick r:id="rId24"/>
              </a:rPr>
              <a:t>www.nomb.nl</a:t>
            </a:r>
            <a:r>
              <a:rPr lang="en-US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/ </a:t>
            </a:r>
            <a:r>
              <a:rPr lang="en-US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hlinkClick r:id="rId25"/>
              </a:rPr>
              <a:t>www.pvge.nl</a:t>
            </a:r>
            <a:r>
              <a:rPr lang="en-US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 </a:t>
            </a:r>
          </a:p>
          <a:p>
            <a:endParaRPr lang="en-US" altLang="nl-NL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endParaRPr lang="nl-NL" altLang="nl-NL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endParaRPr lang="nl-NL" altLang="nl-NL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endParaRPr lang="nl-NL" altLang="nl-NL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097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Ouder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worden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…(2)</a:t>
            </a:r>
            <a:endParaRPr lang="nl-N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9800" dirty="0" err="1">
                <a:solidFill>
                  <a:schemeClr val="accent2">
                    <a:lumMod val="50000"/>
                  </a:schemeClr>
                </a:solidFill>
              </a:rPr>
              <a:t>Dagelijkse</a:t>
            </a:r>
            <a:r>
              <a:rPr lang="en-US" sz="9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9800" dirty="0" err="1">
                <a:solidFill>
                  <a:schemeClr val="accent2">
                    <a:lumMod val="50000"/>
                  </a:schemeClr>
                </a:solidFill>
              </a:rPr>
              <a:t>activiteiten</a:t>
            </a:r>
            <a:r>
              <a:rPr lang="en-US" sz="9800" dirty="0">
                <a:solidFill>
                  <a:schemeClr val="accent2">
                    <a:lumMod val="50000"/>
                  </a:schemeClr>
                </a:solidFill>
              </a:rPr>
              <a:t> in huis</a:t>
            </a:r>
          </a:p>
          <a:p>
            <a:pPr marL="0" indent="0">
              <a:buNone/>
            </a:pPr>
            <a:endParaRPr lang="en-US" sz="25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8600" dirty="0">
                <a:solidFill>
                  <a:schemeClr val="accent2">
                    <a:lumMod val="50000"/>
                  </a:schemeClr>
                </a:solidFill>
              </a:rPr>
              <a:t>(Op-)</a:t>
            </a:r>
            <a:r>
              <a:rPr lang="en-US" sz="8600" dirty="0" err="1">
                <a:solidFill>
                  <a:schemeClr val="accent2">
                    <a:lumMod val="50000"/>
                  </a:schemeClr>
                </a:solidFill>
              </a:rPr>
              <a:t>staan</a:t>
            </a:r>
            <a:r>
              <a:rPr lang="en-US" sz="8600" dirty="0">
                <a:solidFill>
                  <a:schemeClr val="accent2">
                    <a:lumMod val="50000"/>
                  </a:schemeClr>
                </a:solidFill>
              </a:rPr>
              <a:t>, (trap-)</a:t>
            </a:r>
            <a:r>
              <a:rPr lang="en-US" sz="8600" dirty="0" err="1">
                <a:solidFill>
                  <a:schemeClr val="accent2">
                    <a:lumMod val="50000"/>
                  </a:schemeClr>
                </a:solidFill>
              </a:rPr>
              <a:t>lopen</a:t>
            </a:r>
            <a:r>
              <a:rPr lang="en-US" sz="86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8600" dirty="0" err="1">
                <a:solidFill>
                  <a:schemeClr val="accent2">
                    <a:lumMod val="50000"/>
                  </a:schemeClr>
                </a:solidFill>
              </a:rPr>
              <a:t>naar</a:t>
            </a:r>
            <a:r>
              <a:rPr lang="en-US" sz="8600" dirty="0">
                <a:solidFill>
                  <a:schemeClr val="accent2">
                    <a:lumMod val="50000"/>
                  </a:schemeClr>
                </a:solidFill>
              </a:rPr>
              <a:t> het toilet, de was </a:t>
            </a:r>
            <a:r>
              <a:rPr lang="en-US" sz="8600" dirty="0" err="1">
                <a:solidFill>
                  <a:schemeClr val="accent2">
                    <a:lumMod val="50000"/>
                  </a:schemeClr>
                </a:solidFill>
              </a:rPr>
              <a:t>doen</a:t>
            </a:r>
            <a:r>
              <a:rPr lang="en-US" sz="86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8600" dirty="0" err="1">
                <a:solidFill>
                  <a:schemeClr val="accent2">
                    <a:lumMod val="50000"/>
                  </a:schemeClr>
                </a:solidFill>
              </a:rPr>
              <a:t>koken</a:t>
            </a:r>
            <a:r>
              <a:rPr lang="en-US" sz="86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8600" dirty="0" err="1">
                <a:solidFill>
                  <a:schemeClr val="accent2">
                    <a:lumMod val="50000"/>
                  </a:schemeClr>
                </a:solidFill>
              </a:rPr>
              <a:t>slapen</a:t>
            </a:r>
            <a:r>
              <a:rPr lang="en-US" sz="86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8600" dirty="0" err="1">
                <a:solidFill>
                  <a:schemeClr val="accent2">
                    <a:lumMod val="50000"/>
                  </a:schemeClr>
                </a:solidFill>
              </a:rPr>
              <a:t>onder</a:t>
            </a:r>
            <a:r>
              <a:rPr lang="en-US" sz="8600" dirty="0">
                <a:solidFill>
                  <a:schemeClr val="accent2">
                    <a:lumMod val="50000"/>
                  </a:schemeClr>
                </a:solidFill>
              </a:rPr>
              <a:t> de douche, etc.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en-US" sz="8600" dirty="0" err="1">
                <a:solidFill>
                  <a:schemeClr val="accent2">
                    <a:lumMod val="50000"/>
                  </a:schemeClr>
                </a:solidFill>
              </a:rPr>
              <a:t>Veiligheid</a:t>
            </a:r>
            <a:r>
              <a:rPr lang="en-US" sz="86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US" sz="7000" dirty="0" err="1">
                <a:solidFill>
                  <a:schemeClr val="accent2">
                    <a:lumMod val="50000"/>
                  </a:schemeClr>
                </a:solidFill>
              </a:rPr>
              <a:t>Valpreventie</a:t>
            </a:r>
            <a:r>
              <a:rPr lang="en-US" sz="70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US" sz="7000" dirty="0" err="1">
                <a:solidFill>
                  <a:schemeClr val="accent2">
                    <a:lumMod val="50000"/>
                  </a:schemeClr>
                </a:solidFill>
              </a:rPr>
              <a:t>Brandveiligheid</a:t>
            </a:r>
            <a:endParaRPr lang="en-US" sz="7000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sz="7000" dirty="0" err="1">
                <a:solidFill>
                  <a:schemeClr val="accent2">
                    <a:lumMod val="50000"/>
                  </a:schemeClr>
                </a:solidFill>
              </a:rPr>
              <a:t>Inbraakveiligheid</a:t>
            </a:r>
            <a:endParaRPr lang="en-US" sz="7000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sz="7000" dirty="0" err="1">
                <a:solidFill>
                  <a:schemeClr val="accent2">
                    <a:lumMod val="50000"/>
                  </a:schemeClr>
                </a:solidFill>
              </a:rPr>
              <a:t>Sociale</a:t>
            </a:r>
            <a:r>
              <a:rPr lang="en-US" sz="7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7000" dirty="0" err="1">
                <a:solidFill>
                  <a:schemeClr val="accent2">
                    <a:lumMod val="50000"/>
                  </a:schemeClr>
                </a:solidFill>
              </a:rPr>
              <a:t>veiligheid</a:t>
            </a:r>
            <a:r>
              <a:rPr lang="en-US" sz="70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8600" dirty="0" err="1">
                <a:solidFill>
                  <a:schemeClr val="accent2">
                    <a:lumMod val="50000"/>
                  </a:schemeClr>
                </a:solidFill>
              </a:rPr>
              <a:t>Ruimte</a:t>
            </a:r>
            <a:r>
              <a:rPr lang="en-US" sz="8600" dirty="0">
                <a:solidFill>
                  <a:schemeClr val="accent2">
                    <a:lumMod val="50000"/>
                  </a:schemeClr>
                </a:solidFill>
              </a:rPr>
              <a:t> en comfort 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8600" dirty="0" err="1">
                <a:solidFill>
                  <a:schemeClr val="accent2">
                    <a:lumMod val="50000"/>
                  </a:schemeClr>
                </a:solidFill>
              </a:rPr>
              <a:t>Ver</a:t>
            </a:r>
            <a:r>
              <a:rPr lang="en-US" sz="8600" dirty="0">
                <a:solidFill>
                  <a:schemeClr val="accent2">
                    <a:lumMod val="50000"/>
                  </a:schemeClr>
                </a:solidFill>
              </a:rPr>
              <a:t>- of </a:t>
            </a:r>
            <a:r>
              <a:rPr lang="en-US" sz="8600" dirty="0" err="1">
                <a:solidFill>
                  <a:schemeClr val="accent2">
                    <a:lumMod val="50000"/>
                  </a:schemeClr>
                </a:solidFill>
              </a:rPr>
              <a:t>aanbouwen</a:t>
            </a:r>
            <a:r>
              <a:rPr lang="en-US" sz="8600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 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Picture 1" descr="C:\Users\Ergotherapie Breda\AppData\Local\Microsoft\Windows Live Mail\WLMDSS.tmp\WLM2D53.tmp\20141020_115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148333"/>
            <a:ext cx="2448272" cy="3264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9353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nl-NL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dirty="0">
                <a:solidFill>
                  <a:schemeClr val="accent2">
                    <a:lumMod val="50000"/>
                  </a:schemeClr>
                </a:solidFill>
              </a:rPr>
              <a:t>Dagelijkse activiteiten in huis</a:t>
            </a:r>
            <a:br>
              <a:rPr lang="nl-NL" sz="41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4100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</a:t>
            </a:r>
            <a:br>
              <a:rPr lang="nl-NL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nl-NL" dirty="0"/>
            </a:b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467544" y="1044025"/>
            <a:ext cx="1117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accent2">
                    <a:lumMod val="50000"/>
                  </a:schemeClr>
                </a:solidFill>
              </a:rPr>
              <a:t>Staan</a:t>
            </a:r>
            <a:endParaRPr lang="nl-NL" sz="3200" dirty="0"/>
          </a:p>
        </p:txBody>
      </p:sp>
      <p:pic>
        <p:nvPicPr>
          <p:cNvPr id="4099" name="Picture 3" descr="C:\Users\emostert\Pictures\foto's camera\diverse foto's\IMG_89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449320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mostert\Pictures\foto's camera\diverse foto's\IMG_89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76033"/>
            <a:ext cx="3851920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816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C:\Users\emostert\AppData\Local\Microsoft\Windows\Temporary Internet Files\Content.Word\IMG_897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85529" y="1362998"/>
            <a:ext cx="1656729" cy="16111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solidFill>
                  <a:schemeClr val="accent2">
                    <a:lumMod val="50000"/>
                  </a:schemeClr>
                </a:solidFill>
              </a:rPr>
              <a:t>Dagelijkse activiteiten in huis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Opstaan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stoel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/toilet)</a:t>
            </a:r>
            <a:endParaRPr lang="nl-N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emostert\AppData\Local\Microsoft\Windows\Temporary Internet Files\Content.Outlook\LWTVGCPB\homepagelic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37" y="3212977"/>
            <a:ext cx="2492879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mostert\AppData\Local\Microsoft\Windows\Temporary Internet Files\Content.Outlook\LWTVGCPB\optrekken in bed 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3839840"/>
            <a:ext cx="3275856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 descr="C:\Users\emostert\AppData\Local\Microsoft\Windows\Temporary Internet Files\Content.Word\IMG_897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777" y="2762926"/>
            <a:ext cx="2260076" cy="181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777" y="4005063"/>
            <a:ext cx="2258706" cy="225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kstvak 14"/>
          <p:cNvSpPr txBox="1"/>
          <p:nvPr/>
        </p:nvSpPr>
        <p:spPr>
          <a:xfrm>
            <a:off x="8087706" y="2060848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?</a:t>
            </a:r>
            <a:endParaRPr lang="nl-NL" sz="8000" dirty="0">
              <a:solidFill>
                <a:srgbClr val="FF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7524328" y="4077072"/>
            <a:ext cx="5180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00B050"/>
                </a:solidFill>
              </a:rPr>
              <a:t>!</a:t>
            </a:r>
            <a:endParaRPr lang="nl-NL" sz="8000" dirty="0">
              <a:solidFill>
                <a:srgbClr val="00B050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618704" y="6300028"/>
            <a:ext cx="122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Handgreep</a:t>
            </a:r>
            <a:endParaRPr lang="nl-N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Beschrijving: Pakpaal A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381328"/>
            <a:ext cx="1008112" cy="41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84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chemeClr val="accent2">
                    <a:lumMod val="50000"/>
                  </a:schemeClr>
                </a:solidFill>
              </a:rPr>
              <a:t>Dagelijkse activiteiten in huis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accent2">
                    <a:lumMod val="50000"/>
                  </a:schemeClr>
                </a:solidFill>
              </a:rPr>
              <a:t>Naar het toilet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accent2">
                    <a:lumMod val="50000"/>
                  </a:schemeClr>
                </a:solidFill>
              </a:rPr>
              <a:t>Verhoogd toilet een oplossing?</a:t>
            </a:r>
          </a:p>
          <a:p>
            <a:pPr marL="0" indent="0">
              <a:buNone/>
            </a:pPr>
            <a:r>
              <a:rPr lang="nl-NL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Beugels plaatsen? </a:t>
            </a:r>
          </a:p>
          <a:p>
            <a:pPr marL="0" indent="0">
              <a:buNone/>
            </a:pPr>
            <a:r>
              <a:rPr lang="nl-NL" altLang="nl-NL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Toiletbril met opstaphulp?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2627784" y="3717032"/>
            <a:ext cx="3095625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  Toilet met bidet functie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04803"/>
            <a:ext cx="1905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535" y="2060848"/>
            <a:ext cx="242093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Afbeelding 14" descr="C:\Users\emostert\Pictures\WBB\compilati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49080"/>
            <a:ext cx="3052445" cy="203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Afbeelding 15" descr="C:\Users\emostert\Pictures\WBB\DSC_980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70" y="4137114"/>
            <a:ext cx="3064510" cy="2028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Afbeelding 16" descr="C:\Users\emostert\AppData\Local\Microsoft\Windows\Temporary Internet Files\Content.Outlook\LWTVGCPB\PRO-logo FC - met payoff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630" y="6309320"/>
            <a:ext cx="2228850" cy="40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Afbeelding 17" descr="C:\Users\emostert\AppData\Local\Microsoft\Windows\Temporary Internet Files\Content.Outlook\LWTVGCPB\PRO-logo FC - met payoff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6319480"/>
            <a:ext cx="2228850" cy="4032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hoek 4"/>
          <p:cNvSpPr/>
          <p:nvPr/>
        </p:nvSpPr>
        <p:spPr>
          <a:xfrm>
            <a:off x="457384" y="6372036"/>
            <a:ext cx="1313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Sanibroyeur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7274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solidFill>
                  <a:schemeClr val="accent2">
                    <a:lumMod val="50000"/>
                  </a:schemeClr>
                </a:solidFill>
              </a:rPr>
              <a:t>Dagelijkse activiteiten in huis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Bukken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emostert\Pictures\foto's camera\diverse foto's\IMG_89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88840"/>
            <a:ext cx="5340085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3273662" y="6300028"/>
            <a:ext cx="183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Uittrekbare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laden</a:t>
            </a:r>
            <a:endParaRPr lang="nl-N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67544" y="6021288"/>
            <a:ext cx="2637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Wasmachineverhoger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Nedco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/ ventilatie-store.nl</a:t>
            </a:r>
            <a:endParaRPr lang="nl-N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Wasmachineverho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77869"/>
            <a:ext cx="216024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102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22972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nl-NL" sz="3600" dirty="0">
                <a:latin typeface="Calibri" pitchFamily="34" charset="0"/>
              </a:rPr>
              <a:t>  </a:t>
            </a:r>
            <a:endParaRPr lang="en-US" altLang="nl-NL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457200" y="1600200"/>
            <a:ext cx="7554569" cy="4425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Tip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ergotherapeut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Ergotherapie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helpt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mensen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met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problemen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of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beperkingen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in het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uitvoeren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van de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dagelijkse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activiteiten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om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weer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zo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Zelfstandig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mogelijk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kunnen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functioneren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De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ergotherapeut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gaat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uit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van de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mogelijkheden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en de 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wensen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van de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hulpvrager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.  </a:t>
            </a:r>
          </a:p>
          <a:p>
            <a:pPr marL="0" indent="0">
              <a:buNone/>
            </a:pP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2015: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vergoeding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basis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zorgverzekering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van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eerste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10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uur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nl-NL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echthoek 3"/>
          <p:cNvSpPr txBox="1">
            <a:spLocks noChangeArrowheads="1"/>
          </p:cNvSpPr>
          <p:nvPr/>
        </p:nvSpPr>
        <p:spPr bwMode="auto">
          <a:xfrm>
            <a:off x="457200" y="492195"/>
            <a:ext cx="822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0" latinLnBrk="0" hangingPunct="0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j-cs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nl-NL" sz="36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 </a:t>
            </a:r>
            <a:r>
              <a:rPr lang="nl-NL" altLang="nl-NL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Dagelijkse Activiteiten in huis</a:t>
            </a:r>
            <a:endParaRPr lang="en-US" altLang="nl-NL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36025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BN 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5429</TotalTime>
  <Words>1014</Words>
  <Application>Microsoft Office PowerPoint</Application>
  <PresentationFormat>Diavoorstelling (4:3)</PresentationFormat>
  <Paragraphs>263</Paragraphs>
  <Slides>34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34</vt:i4>
      </vt:variant>
    </vt:vector>
  </HeadingPairs>
  <TitlesOfParts>
    <vt:vector size="40" baseType="lpstr">
      <vt:lpstr>Arial</vt:lpstr>
      <vt:lpstr>Arial Unicode MS</vt:lpstr>
      <vt:lpstr>Calibri</vt:lpstr>
      <vt:lpstr>Kantoorthema</vt:lpstr>
      <vt:lpstr>1_Kantoorthema</vt:lpstr>
      <vt:lpstr>BBN Powerpoint</vt:lpstr>
      <vt:lpstr> Informatiebijeenkomst U aangeboden door de Seniorenraad Veldhoven  </vt:lpstr>
      <vt:lpstr> </vt:lpstr>
      <vt:lpstr>Ouder worden… (1)</vt:lpstr>
      <vt:lpstr>Ouder worden…(2)</vt:lpstr>
      <vt:lpstr> Dagelijkse activiteiten in huis                                                                     </vt:lpstr>
      <vt:lpstr>Dagelijkse activiteiten in huis</vt:lpstr>
      <vt:lpstr>Dagelijkse activiteiten in huis</vt:lpstr>
      <vt:lpstr>Dagelijkse activiteiten in huis</vt:lpstr>
      <vt:lpstr>  </vt:lpstr>
      <vt:lpstr>Valpreventie</vt:lpstr>
      <vt:lpstr>Valpreventie </vt:lpstr>
      <vt:lpstr>Valpreventie </vt:lpstr>
      <vt:lpstr>Valpreventie</vt:lpstr>
      <vt:lpstr>Valpreventie</vt:lpstr>
      <vt:lpstr>Valpreventie</vt:lpstr>
      <vt:lpstr>Val niet </vt:lpstr>
      <vt:lpstr>Valpreventie</vt:lpstr>
      <vt:lpstr>Valpreventie</vt:lpstr>
      <vt:lpstr> De techniek – domotica </vt:lpstr>
      <vt:lpstr>Veiligheid: BRAND</vt:lpstr>
      <vt:lpstr>Voorkomen van Brand</vt:lpstr>
      <vt:lpstr>PowerPoint-presentatie</vt:lpstr>
      <vt:lpstr>Vluchten bij Brand</vt:lpstr>
      <vt:lpstr>Veiligheid: Inbraakpreventie</vt:lpstr>
      <vt:lpstr>Veiligheid: sociale veiligheid</vt:lpstr>
      <vt:lpstr>Wonen met (beginnende) dementie </vt:lpstr>
      <vt:lpstr>Wonen met (beginnende) dementie</vt:lpstr>
      <vt:lpstr>Wonen met (beginnende) dementie </vt:lpstr>
      <vt:lpstr>Hoe verder </vt:lpstr>
      <vt:lpstr>Hoe verder </vt:lpstr>
      <vt:lpstr>Blijf fit en blijf actief! </vt:lpstr>
      <vt:lpstr>Einde presentatie. Vragen? </vt:lpstr>
      <vt:lpstr>Voor u gaat , nog even dit: In de envelop vindt u:  - een lijst met internetadressen (thuis) - een kort enquête formulier (hier)  Hartelijk dank voor uw aanwezigheid en …... een veilige toekomst gewenst! </vt:lpstr>
      <vt:lpstr>Handige sites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Geschikt wonen in</dc:title>
  <dc:creator>Edith Mostert</dc:creator>
  <cp:lastModifiedBy>ruud.cramer cramer</cp:lastModifiedBy>
  <cp:revision>214</cp:revision>
  <cp:lastPrinted>2019-04-18T15:24:36Z</cp:lastPrinted>
  <dcterms:created xsi:type="dcterms:W3CDTF">2015-01-28T09:50:25Z</dcterms:created>
  <dcterms:modified xsi:type="dcterms:W3CDTF">2019-04-18T16:31:11Z</dcterms:modified>
</cp:coreProperties>
</file>